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409" r:id="rId3"/>
    <p:sldId id="410" r:id="rId4"/>
    <p:sldId id="411" r:id="rId5"/>
    <p:sldId id="438" r:id="rId6"/>
    <p:sldId id="476" r:id="rId7"/>
    <p:sldId id="478" r:id="rId8"/>
    <p:sldId id="485" r:id="rId9"/>
    <p:sldId id="477" r:id="rId10"/>
    <p:sldId id="479" r:id="rId11"/>
    <p:sldId id="461" r:id="rId12"/>
    <p:sldId id="486" r:id="rId13"/>
    <p:sldId id="439" r:id="rId14"/>
    <p:sldId id="415" r:id="rId15"/>
    <p:sldId id="448" r:id="rId16"/>
    <p:sldId id="449" r:id="rId17"/>
    <p:sldId id="474" r:id="rId18"/>
    <p:sldId id="447" r:id="rId19"/>
    <p:sldId id="421" r:id="rId20"/>
    <p:sldId id="471" r:id="rId21"/>
    <p:sldId id="473" r:id="rId22"/>
    <p:sldId id="470" r:id="rId23"/>
    <p:sldId id="472" r:id="rId24"/>
    <p:sldId id="451" r:id="rId25"/>
    <p:sldId id="453" r:id="rId26"/>
    <p:sldId id="450" r:id="rId27"/>
    <p:sldId id="452" r:id="rId28"/>
    <p:sldId id="475" r:id="rId29"/>
    <p:sldId id="464" r:id="rId30"/>
    <p:sldId id="458" r:id="rId31"/>
    <p:sldId id="459" r:id="rId32"/>
    <p:sldId id="457" r:id="rId33"/>
    <p:sldId id="462" r:id="rId34"/>
    <p:sldId id="463" r:id="rId35"/>
    <p:sldId id="482" r:id="rId36"/>
    <p:sldId id="465" r:id="rId37"/>
    <p:sldId id="466" r:id="rId38"/>
    <p:sldId id="467" r:id="rId39"/>
    <p:sldId id="468" r:id="rId40"/>
    <p:sldId id="469" r:id="rId41"/>
    <p:sldId id="480" r:id="rId42"/>
    <p:sldId id="483" r:id="rId43"/>
    <p:sldId id="481" r:id="rId44"/>
    <p:sldId id="484" r:id="rId45"/>
    <p:sldId id="487" r:id="rId46"/>
    <p:sldId id="490" r:id="rId47"/>
    <p:sldId id="488" r:id="rId48"/>
    <p:sldId id="489" r:id="rId49"/>
    <p:sldId id="454" r:id="rId5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4">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44D"/>
    <a:srgbClr val="006DD7"/>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94660"/>
  </p:normalViewPr>
  <p:slideViewPr>
    <p:cSldViewPr snapToGrid="0">
      <p:cViewPr varScale="1">
        <p:scale>
          <a:sx n="98" d="100"/>
          <a:sy n="98" d="100"/>
        </p:scale>
        <p:origin x="96" y="91"/>
      </p:cViewPr>
      <p:guideLst>
        <p:guide orient="horz" pos="2244"/>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2021/6/16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2021/6/16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2021/6/16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2021/6/16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2021/6/16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2021/6/16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2021/6/16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2021/6/16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51miz-E856585-0B7C32CF"/>
          <p:cNvPicPr>
            <a:picLocks noChangeAspect="1"/>
          </p:cNvPicPr>
          <p:nvPr userDrawn="1"/>
        </p:nvPicPr>
        <p:blipFill>
          <a:blip r:embed="rId3"/>
          <a:srcRect l="51254"/>
          <a:stretch>
            <a:fillRect/>
          </a:stretch>
        </p:blipFill>
        <p:spPr>
          <a:xfrm>
            <a:off x="-12700" y="1034415"/>
            <a:ext cx="2234565" cy="4556125"/>
          </a:xfrm>
          <a:prstGeom prst="rect">
            <a:avLst/>
          </a:prstGeom>
        </p:spPr>
      </p:pic>
      <p:pic>
        <p:nvPicPr>
          <p:cNvPr id="7" name="图片 6" descr="51miz-E856585-0B7C32CF"/>
          <p:cNvPicPr>
            <a:picLocks noChangeAspect="1"/>
          </p:cNvPicPr>
          <p:nvPr userDrawn="1"/>
        </p:nvPicPr>
        <p:blipFill>
          <a:blip r:embed="rId3"/>
          <a:srcRect l="51254"/>
          <a:stretch>
            <a:fillRect/>
          </a:stretch>
        </p:blipFill>
        <p:spPr>
          <a:xfrm flipH="1">
            <a:off x="9956800" y="1034415"/>
            <a:ext cx="2234565" cy="4556125"/>
          </a:xfrm>
          <a:prstGeom prst="rect">
            <a:avLst/>
          </a:prstGeom>
        </p:spPr>
      </p:pic>
      <p:grpSp>
        <p:nvGrpSpPr>
          <p:cNvPr id="2" name="组合 1"/>
          <p:cNvGrpSpPr/>
          <p:nvPr userDrawn="1"/>
        </p:nvGrpSpPr>
        <p:grpSpPr>
          <a:xfrm>
            <a:off x="245289" y="143853"/>
            <a:ext cx="11701423" cy="6570293"/>
            <a:chOff x="1088136" y="699897"/>
            <a:chExt cx="6967728" cy="3743706"/>
          </a:xfrm>
        </p:grpSpPr>
        <p:sp>
          <p:nvSpPr>
            <p:cNvPr id="5" name="矩形 4"/>
            <p:cNvSpPr/>
            <p:nvPr userDrawn="1"/>
          </p:nvSpPr>
          <p:spPr>
            <a:xfrm>
              <a:off x="1088136" y="699897"/>
              <a:ext cx="6967728" cy="37437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userDrawn="1"/>
          </p:nvSpPr>
          <p:spPr>
            <a:xfrm>
              <a:off x="1220724" y="842963"/>
              <a:ext cx="6702552" cy="3457575"/>
            </a:xfrm>
            <a:prstGeom prst="rect">
              <a:avLst/>
            </a:prstGeom>
            <a:noFill/>
            <a:ln w="28575">
              <a:solidFill>
                <a:srgbClr val="024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幻灯片">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51miz-E856585-0B7C32CF"/>
          <p:cNvPicPr>
            <a:picLocks noChangeAspect="1"/>
          </p:cNvPicPr>
          <p:nvPr userDrawn="1"/>
        </p:nvPicPr>
        <p:blipFill>
          <a:blip r:embed="rId3"/>
          <a:srcRect l="51254"/>
          <a:stretch>
            <a:fillRect/>
          </a:stretch>
        </p:blipFill>
        <p:spPr>
          <a:xfrm>
            <a:off x="-12700" y="1034415"/>
            <a:ext cx="2234565" cy="4556125"/>
          </a:xfrm>
          <a:prstGeom prst="rect">
            <a:avLst/>
          </a:prstGeom>
        </p:spPr>
      </p:pic>
      <p:pic>
        <p:nvPicPr>
          <p:cNvPr id="7" name="图片 6" descr="51miz-E856585-0B7C32CF"/>
          <p:cNvPicPr>
            <a:picLocks noChangeAspect="1"/>
          </p:cNvPicPr>
          <p:nvPr userDrawn="1"/>
        </p:nvPicPr>
        <p:blipFill>
          <a:blip r:embed="rId3"/>
          <a:srcRect l="51254"/>
          <a:stretch>
            <a:fillRect/>
          </a:stretch>
        </p:blipFill>
        <p:spPr>
          <a:xfrm flipH="1">
            <a:off x="9956800" y="1034415"/>
            <a:ext cx="2234565" cy="4556125"/>
          </a:xfrm>
          <a:prstGeom prst="rect">
            <a:avLst/>
          </a:prstGeom>
        </p:spPr>
      </p:pic>
      <p:grpSp>
        <p:nvGrpSpPr>
          <p:cNvPr id="2" name="组合 1"/>
          <p:cNvGrpSpPr/>
          <p:nvPr userDrawn="1"/>
        </p:nvGrpSpPr>
        <p:grpSpPr>
          <a:xfrm>
            <a:off x="245289" y="143853"/>
            <a:ext cx="11701423" cy="6570293"/>
            <a:chOff x="1088136" y="699897"/>
            <a:chExt cx="6967728" cy="3743706"/>
          </a:xfrm>
        </p:grpSpPr>
        <p:sp>
          <p:nvSpPr>
            <p:cNvPr id="5" name="矩形 4"/>
            <p:cNvSpPr/>
            <p:nvPr userDrawn="1"/>
          </p:nvSpPr>
          <p:spPr>
            <a:xfrm>
              <a:off x="1088136" y="699897"/>
              <a:ext cx="6967728" cy="37437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userDrawn="1"/>
          </p:nvSpPr>
          <p:spPr>
            <a:xfrm>
              <a:off x="1220724" y="842963"/>
              <a:ext cx="6702552" cy="3457575"/>
            </a:xfrm>
            <a:prstGeom prst="rect">
              <a:avLst/>
            </a:prstGeom>
            <a:noFill/>
            <a:ln w="28575">
              <a:solidFill>
                <a:srgbClr val="024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997" b="4997"/>
          <a:stretch>
            <a:fillRect/>
          </a:stretch>
        </p:blipFill>
        <p:spPr>
          <a:xfrm>
            <a:off x="0" y="0"/>
            <a:ext cx="12192000" cy="6858000"/>
          </a:xfrm>
          <a:prstGeom prst="rect">
            <a:avLst/>
          </a:prstGeom>
        </p:spPr>
      </p:pic>
      <p:grpSp>
        <p:nvGrpSpPr>
          <p:cNvPr id="2" name="组合 1"/>
          <p:cNvGrpSpPr/>
          <p:nvPr userDrawn="1"/>
        </p:nvGrpSpPr>
        <p:grpSpPr>
          <a:xfrm>
            <a:off x="245289" y="143853"/>
            <a:ext cx="11701423" cy="6570293"/>
            <a:chOff x="1088136" y="699897"/>
            <a:chExt cx="6967728" cy="3743706"/>
          </a:xfrm>
        </p:grpSpPr>
        <p:sp>
          <p:nvSpPr>
            <p:cNvPr id="5" name="矩形 4"/>
            <p:cNvSpPr/>
            <p:nvPr userDrawn="1"/>
          </p:nvSpPr>
          <p:spPr>
            <a:xfrm>
              <a:off x="1088136" y="699897"/>
              <a:ext cx="6967728" cy="37437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userDrawn="1"/>
          </p:nvSpPr>
          <p:spPr>
            <a:xfrm>
              <a:off x="1220724" y="842963"/>
              <a:ext cx="6702552" cy="3457575"/>
            </a:xfrm>
            <a:prstGeom prst="rect">
              <a:avLst/>
            </a:prstGeom>
            <a:noFill/>
            <a:ln w="28575">
              <a:solidFill>
                <a:srgbClr val="024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 name="Picture Placeholder 7"/>
          <p:cNvSpPr>
            <a:spLocks noGrp="1"/>
          </p:cNvSpPr>
          <p:nvPr>
            <p:ph type="pic" sz="quarter" idx="15"/>
          </p:nvPr>
        </p:nvSpPr>
        <p:spPr>
          <a:xfrm>
            <a:off x="467952" y="1570643"/>
            <a:ext cx="11256093" cy="239483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400">
                <a:solidFill>
                  <a:schemeClr val="tx1">
                    <a:lumMod val="85000"/>
                    <a:lumOff val="15000"/>
                  </a:schemeClr>
                </a:solidFill>
              </a:defRPr>
            </a:lvl1pPr>
          </a:lstStyle>
          <a:p>
            <a:pPr marL="0" lvl="0" algn="ct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grpSp>
        <p:nvGrpSpPr>
          <p:cNvPr id="2" name="组合 1"/>
          <p:cNvGrpSpPr/>
          <p:nvPr userDrawn="1"/>
        </p:nvGrpSpPr>
        <p:grpSpPr>
          <a:xfrm>
            <a:off x="245289" y="143853"/>
            <a:ext cx="11701423" cy="6570293"/>
            <a:chOff x="1088136" y="699897"/>
            <a:chExt cx="6967728" cy="3743706"/>
          </a:xfrm>
        </p:grpSpPr>
        <p:sp>
          <p:nvSpPr>
            <p:cNvPr id="5" name="矩形 4"/>
            <p:cNvSpPr/>
            <p:nvPr userDrawn="1"/>
          </p:nvSpPr>
          <p:spPr>
            <a:xfrm>
              <a:off x="1088136" y="699897"/>
              <a:ext cx="6967728" cy="37437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userDrawn="1"/>
          </p:nvSpPr>
          <p:spPr>
            <a:xfrm>
              <a:off x="1220724" y="842963"/>
              <a:ext cx="6702552" cy="3457575"/>
            </a:xfrm>
            <a:prstGeom prst="rect">
              <a:avLst/>
            </a:prstGeom>
            <a:noFill/>
            <a:ln w="28575">
              <a:solidFill>
                <a:srgbClr val="024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 name="Picture Placeholder 7"/>
          <p:cNvSpPr>
            <a:spLocks noGrp="1"/>
          </p:cNvSpPr>
          <p:nvPr>
            <p:ph type="pic" sz="quarter" idx="15"/>
          </p:nvPr>
        </p:nvSpPr>
        <p:spPr>
          <a:xfrm>
            <a:off x="579416" y="1582956"/>
            <a:ext cx="3787900" cy="208182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400">
                <a:solidFill>
                  <a:schemeClr val="tx1">
                    <a:lumMod val="85000"/>
                    <a:lumOff val="15000"/>
                  </a:schemeClr>
                </a:solidFill>
              </a:defRPr>
            </a:lvl1pPr>
          </a:lstStyle>
          <a:p>
            <a:pPr marL="0" lvl="0" algn="ctr"/>
            <a:endParaRPr lang="en-US"/>
          </a:p>
        </p:txBody>
      </p:sp>
      <p:sp>
        <p:nvSpPr>
          <p:cNvPr id="8" name="矩形 7"/>
          <p:cNvSpPr/>
          <p:nvPr userDrawn="1"/>
        </p:nvSpPr>
        <p:spPr>
          <a:xfrm>
            <a:off x="4435549" y="1582956"/>
            <a:ext cx="3325431" cy="2081820"/>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Picture Placeholder 7"/>
          <p:cNvSpPr>
            <a:spLocks noGrp="1"/>
          </p:cNvSpPr>
          <p:nvPr>
            <p:ph type="pic" sz="quarter" idx="17"/>
          </p:nvPr>
        </p:nvSpPr>
        <p:spPr>
          <a:xfrm>
            <a:off x="7824684" y="1582956"/>
            <a:ext cx="3787900" cy="208182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400">
                <a:solidFill>
                  <a:schemeClr val="tx1">
                    <a:lumMod val="85000"/>
                    <a:lumOff val="15000"/>
                  </a:schemeClr>
                </a:solidFill>
              </a:defRPr>
            </a:lvl1pPr>
          </a:lstStyle>
          <a:p>
            <a:pPr marL="0" lvl="0" algn="ct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2021/6/16</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3F87CF-3569-4A6D-ABE9-80B564D3AFB4}" type="datetimeFigureOut">
              <a:rPr lang="zh-CN" altLang="en-US" smtClean="0"/>
              <a:t>2021/6/16</a:t>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31EDE2-ED55-47B1-BF0C-0EF98048EBB1}" type="slidenum">
              <a:rPr lang="zh-CN" altLang="en-US" smtClean="0"/>
              <a:t>‹#›</a:t>
            </a:fld>
            <a:endParaRPr lang="zh-CN" altLang="en-US"/>
          </a:p>
        </p:txBody>
      </p:sp>
      <p:pic>
        <p:nvPicPr>
          <p:cNvPr id="8" name="图片 7" descr="51miz-E856585-0B7C32CF"/>
          <p:cNvPicPr>
            <a:picLocks noChangeAspect="1"/>
          </p:cNvPicPr>
          <p:nvPr userDrawn="1"/>
        </p:nvPicPr>
        <p:blipFill>
          <a:blip r:embed="rId8"/>
          <a:srcRect l="51254"/>
          <a:stretch>
            <a:fillRect/>
          </a:stretch>
        </p:blipFill>
        <p:spPr>
          <a:xfrm>
            <a:off x="-12700" y="1034415"/>
            <a:ext cx="2234565" cy="4556125"/>
          </a:xfrm>
          <a:prstGeom prst="rect">
            <a:avLst/>
          </a:prstGeom>
        </p:spPr>
      </p:pic>
      <p:pic>
        <p:nvPicPr>
          <p:cNvPr id="9" name="图片 8" descr="51miz-E856585-0B7C32CF"/>
          <p:cNvPicPr>
            <a:picLocks noChangeAspect="1"/>
          </p:cNvPicPr>
          <p:nvPr userDrawn="1"/>
        </p:nvPicPr>
        <p:blipFill>
          <a:blip r:embed="rId8"/>
          <a:srcRect l="51254"/>
          <a:stretch>
            <a:fillRect/>
          </a:stretch>
        </p:blipFill>
        <p:spPr>
          <a:xfrm flipH="1">
            <a:off x="9956800" y="1034415"/>
            <a:ext cx="2234565" cy="4556125"/>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4.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8.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image" Target="../media/image34.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9.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GIF"/><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4.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0.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4.xml"/><Relationship Id="rId5" Type="http://schemas.openxmlformats.org/officeDocument/2006/relationships/image" Target="../media/image68.jpeg"/><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0" name="矩形 19"/>
          <p:cNvSpPr/>
          <p:nvPr/>
        </p:nvSpPr>
        <p:spPr bwMode="auto">
          <a:xfrm>
            <a:off x="2671638" y="1612721"/>
            <a:ext cx="7067991" cy="1446550"/>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tab pos="625475" algn="l"/>
              </a:tabLst>
              <a:defRPr/>
            </a:pPr>
            <a:r>
              <a:rPr kumimoji="0" lang="zh-CN" altLang="en-US" sz="8800" b="0" i="0" u="none" strike="noStrike" kern="1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Times New Roman" panose="02020603050405020304" pitchFamily="18" charset="0"/>
              </a:rPr>
              <a:t>珙 县 蜡 染</a:t>
            </a:r>
          </a:p>
        </p:txBody>
      </p:sp>
      <p:sp>
        <p:nvSpPr>
          <p:cNvPr id="26" name="矩形 25"/>
          <p:cNvSpPr/>
          <p:nvPr/>
        </p:nvSpPr>
        <p:spPr>
          <a:xfrm>
            <a:off x="3583304" y="3068597"/>
            <a:ext cx="5240655" cy="369332"/>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ysClr val="window" lastClr="FFFFFF"/>
                </a:solidFill>
                <a:effectLst/>
                <a:uLnTx/>
                <a:uFillTx/>
                <a:latin typeface="华文细黑" panose="02010600040101010101" charset="-122"/>
                <a:ea typeface="微软雅黑 Light" panose="020B0502040204020203" charset="-122"/>
                <a:cs typeface="+mn-ea"/>
              </a:rPr>
              <a:t>珙县苗族蜡染调查报告</a:t>
            </a:r>
          </a:p>
        </p:txBody>
      </p:sp>
      <p:sp>
        <p:nvSpPr>
          <p:cNvPr id="27" name="矩形 26"/>
          <p:cNvSpPr/>
          <p:nvPr/>
        </p:nvSpPr>
        <p:spPr>
          <a:xfrm>
            <a:off x="3482973" y="4647096"/>
            <a:ext cx="5441315" cy="41819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指导老师：李婕</a:t>
            </a:r>
            <a:endParaRPr kumimoji="0" lang="en-US" altLang="zh-CN" sz="16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grpSp>
        <p:nvGrpSpPr>
          <p:cNvPr id="7" name="组合 6"/>
          <p:cNvGrpSpPr/>
          <p:nvPr/>
        </p:nvGrpSpPr>
        <p:grpSpPr>
          <a:xfrm>
            <a:off x="-325120" y="-43180"/>
            <a:ext cx="12822555" cy="6901180"/>
            <a:chOff x="-512" y="-68"/>
            <a:chExt cx="20193" cy="10868"/>
          </a:xfrm>
        </p:grpSpPr>
        <p:pic>
          <p:nvPicPr>
            <p:cNvPr id="24" name="图片 23"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V="1">
              <a:off x="-512" y="-68"/>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2" name="图片 1"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flipV="1">
              <a:off x="15338" y="-34"/>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3" name="图片 2"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a:off x="15371"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6" name="图片 5"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a:off x="-492"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gr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5319535" y="792853"/>
            <a:ext cx="1756130" cy="82994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0" i="0" u="none" strike="noStrike" kern="1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Times New Roman" panose="02020603050405020304" pitchFamily="18" charset="0"/>
              </a:rPr>
              <a:t>目录</a:t>
            </a:r>
          </a:p>
        </p:txBody>
      </p:sp>
      <p:sp>
        <p:nvSpPr>
          <p:cNvPr id="3" name="矩形 2"/>
          <p:cNvSpPr/>
          <p:nvPr/>
        </p:nvSpPr>
        <p:spPr>
          <a:xfrm>
            <a:off x="5233744" y="1646262"/>
            <a:ext cx="1927711" cy="306705"/>
          </a:xfrm>
          <a:prstGeom prst="rect">
            <a:avLst/>
          </a:prstGeom>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rPr>
              <a:t>Contents</a:t>
            </a:r>
          </a:p>
        </p:txBody>
      </p:sp>
      <p:sp>
        <p:nvSpPr>
          <p:cNvPr id="7" name="文本框 6"/>
          <p:cNvSpPr txBox="1">
            <a:spLocks noChangeArrowheads="1"/>
          </p:cNvSpPr>
          <p:nvPr/>
        </p:nvSpPr>
        <p:spPr bwMode="auto">
          <a:xfrm>
            <a:off x="4031697" y="2608827"/>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相关传说</a:t>
            </a:r>
          </a:p>
        </p:txBody>
      </p:sp>
      <p:sp>
        <p:nvSpPr>
          <p:cNvPr id="13" name="椭圆 12"/>
          <p:cNvSpPr/>
          <p:nvPr/>
        </p:nvSpPr>
        <p:spPr>
          <a:xfrm>
            <a:off x="3322127" y="2634884"/>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16" name="矩形 15"/>
          <p:cNvSpPr/>
          <p:nvPr/>
        </p:nvSpPr>
        <p:spPr bwMode="auto">
          <a:xfrm>
            <a:off x="3347438" y="2670382"/>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壹</a:t>
            </a:r>
          </a:p>
        </p:txBody>
      </p:sp>
      <p:sp>
        <p:nvSpPr>
          <p:cNvPr id="18" name="椭圆 17"/>
          <p:cNvSpPr/>
          <p:nvPr/>
        </p:nvSpPr>
        <p:spPr>
          <a:xfrm>
            <a:off x="3322127" y="3767135"/>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19" name="矩形 18"/>
          <p:cNvSpPr/>
          <p:nvPr/>
        </p:nvSpPr>
        <p:spPr bwMode="auto">
          <a:xfrm>
            <a:off x="3347439" y="3800092"/>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叁</a:t>
            </a:r>
          </a:p>
        </p:txBody>
      </p:sp>
      <p:sp>
        <p:nvSpPr>
          <p:cNvPr id="46" name="文本框 45"/>
          <p:cNvSpPr txBox="1">
            <a:spLocks noChangeArrowheads="1"/>
          </p:cNvSpPr>
          <p:nvPr/>
        </p:nvSpPr>
        <p:spPr bwMode="auto">
          <a:xfrm>
            <a:off x="4034740" y="481107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蜡染的制作</a:t>
            </a:r>
          </a:p>
        </p:txBody>
      </p:sp>
      <p:grpSp>
        <p:nvGrpSpPr>
          <p:cNvPr id="6" name="组合 5"/>
          <p:cNvGrpSpPr/>
          <p:nvPr/>
        </p:nvGrpSpPr>
        <p:grpSpPr>
          <a:xfrm>
            <a:off x="-325120" y="-43180"/>
            <a:ext cx="12822555" cy="6901180"/>
            <a:chOff x="-512" y="-68"/>
            <a:chExt cx="20193" cy="10868"/>
          </a:xfrm>
        </p:grpSpPr>
        <p:pic>
          <p:nvPicPr>
            <p:cNvPr id="24" name="图片 23"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V="1">
              <a:off x="-512" y="-68"/>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11" name="图片 10"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flipV="1">
              <a:off x="15338" y="-34"/>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12" name="图片 11"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a:off x="15371"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14" name="图片 13"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a:off x="-492"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grpSp>
      <p:sp>
        <p:nvSpPr>
          <p:cNvPr id="15" name="椭圆 14"/>
          <p:cNvSpPr/>
          <p:nvPr/>
        </p:nvSpPr>
        <p:spPr>
          <a:xfrm>
            <a:off x="3318256" y="4826800"/>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17" name="矩形 16"/>
          <p:cNvSpPr/>
          <p:nvPr/>
        </p:nvSpPr>
        <p:spPr bwMode="auto">
          <a:xfrm>
            <a:off x="3329911" y="4873644"/>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伍</a:t>
            </a:r>
          </a:p>
        </p:txBody>
      </p:sp>
      <p:sp>
        <p:nvSpPr>
          <p:cNvPr id="20" name="文本框 19"/>
          <p:cNvSpPr txBox="1">
            <a:spLocks noChangeArrowheads="1"/>
          </p:cNvSpPr>
          <p:nvPr/>
        </p:nvSpPr>
        <p:spPr bwMode="auto">
          <a:xfrm>
            <a:off x="4031697" y="3712076"/>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蜡染概况</a:t>
            </a:r>
          </a:p>
        </p:txBody>
      </p:sp>
      <p:sp>
        <p:nvSpPr>
          <p:cNvPr id="21" name="椭圆 20"/>
          <p:cNvSpPr/>
          <p:nvPr/>
        </p:nvSpPr>
        <p:spPr>
          <a:xfrm>
            <a:off x="6641376" y="3767646"/>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22" name="矩形 21"/>
          <p:cNvSpPr/>
          <p:nvPr/>
        </p:nvSpPr>
        <p:spPr bwMode="auto">
          <a:xfrm>
            <a:off x="6666687" y="3808566"/>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肆</a:t>
            </a:r>
          </a:p>
        </p:txBody>
      </p:sp>
      <p:sp>
        <p:nvSpPr>
          <p:cNvPr id="23" name="文本框 22"/>
          <p:cNvSpPr txBox="1">
            <a:spLocks noChangeArrowheads="1"/>
          </p:cNvSpPr>
          <p:nvPr/>
        </p:nvSpPr>
        <p:spPr bwMode="auto">
          <a:xfrm>
            <a:off x="7367505" y="3747011"/>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蜡染纹样</a:t>
            </a:r>
          </a:p>
        </p:txBody>
      </p:sp>
      <p:sp>
        <p:nvSpPr>
          <p:cNvPr id="25" name="椭圆 24"/>
          <p:cNvSpPr/>
          <p:nvPr/>
        </p:nvSpPr>
        <p:spPr>
          <a:xfrm>
            <a:off x="6641376" y="2634883"/>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26" name="矩形 25"/>
          <p:cNvSpPr/>
          <p:nvPr/>
        </p:nvSpPr>
        <p:spPr bwMode="auto">
          <a:xfrm>
            <a:off x="6666687" y="2670382"/>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贰</a:t>
            </a:r>
          </a:p>
        </p:txBody>
      </p:sp>
      <p:sp>
        <p:nvSpPr>
          <p:cNvPr id="27" name="文本框 26"/>
          <p:cNvSpPr txBox="1">
            <a:spLocks noChangeArrowheads="1"/>
          </p:cNvSpPr>
          <p:nvPr/>
        </p:nvSpPr>
        <p:spPr bwMode="auto">
          <a:xfrm>
            <a:off x="7367505" y="2619156"/>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a:t>
            </a:r>
            <a:r>
              <a:rPr lang="zh-CN" altLang="en-US" sz="2800" dirty="0">
                <a:solidFill>
                  <a:sysClr val="window" lastClr="FFFFFF"/>
                </a:solidFill>
                <a:latin typeface="思源黑体" panose="020B0800000000000000" charset="-122"/>
                <a:ea typeface="思源黑体" panose="020B0800000000000000" charset="-122"/>
                <a:cs typeface="+mn-ea"/>
              </a:rPr>
              <a:t>传承人</a:t>
            </a:r>
            <a:endPar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endParaRPr>
          </a:p>
        </p:txBody>
      </p:sp>
      <p:sp>
        <p:nvSpPr>
          <p:cNvPr id="28" name="文本框 27"/>
          <p:cNvSpPr txBox="1">
            <a:spLocks noChangeArrowheads="1"/>
          </p:cNvSpPr>
          <p:nvPr/>
        </p:nvSpPr>
        <p:spPr bwMode="auto">
          <a:xfrm>
            <a:off x="7367505" y="4811072"/>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蜡染的发展现状</a:t>
            </a:r>
          </a:p>
        </p:txBody>
      </p:sp>
      <p:sp>
        <p:nvSpPr>
          <p:cNvPr id="29" name="椭圆 28"/>
          <p:cNvSpPr/>
          <p:nvPr/>
        </p:nvSpPr>
        <p:spPr>
          <a:xfrm>
            <a:off x="6641376" y="4826799"/>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sp>
        <p:nvSpPr>
          <p:cNvPr id="30" name="矩形 29"/>
          <p:cNvSpPr/>
          <p:nvPr/>
        </p:nvSpPr>
        <p:spPr bwMode="auto">
          <a:xfrm>
            <a:off x="6666141" y="4872627"/>
            <a:ext cx="441145" cy="400110"/>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陆</a:t>
            </a:r>
          </a:p>
        </p:txBody>
      </p:sp>
      <p:sp>
        <p:nvSpPr>
          <p:cNvPr id="31" name="椭圆 30">
            <a:extLst>
              <a:ext uri="{FF2B5EF4-FFF2-40B4-BE49-F238E27FC236}">
                <a16:creationId xmlns:a16="http://schemas.microsoft.com/office/drawing/2014/main" id="{CE40EF09-8FDA-4026-8A46-0C46AFBFA5B1}"/>
              </a:ext>
            </a:extLst>
          </p:cNvPr>
          <p:cNvSpPr/>
          <p:nvPr/>
        </p:nvSpPr>
        <p:spPr>
          <a:xfrm>
            <a:off x="3318256" y="5876440"/>
            <a:ext cx="491766" cy="491767"/>
          </a:xfrm>
          <a:prstGeom prst="ellipse">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柒</a:t>
            </a:r>
          </a:p>
        </p:txBody>
      </p:sp>
      <p:sp>
        <p:nvSpPr>
          <p:cNvPr id="32" name="文本框 31">
            <a:extLst>
              <a:ext uri="{FF2B5EF4-FFF2-40B4-BE49-F238E27FC236}">
                <a16:creationId xmlns:a16="http://schemas.microsoft.com/office/drawing/2014/main" id="{A35D7BB6-C62E-41D4-A969-B153FC87B7CD}"/>
              </a:ext>
            </a:extLst>
          </p:cNvPr>
          <p:cNvSpPr txBox="1">
            <a:spLocks noChangeArrowheads="1"/>
          </p:cNvSpPr>
          <p:nvPr/>
        </p:nvSpPr>
        <p:spPr bwMode="auto">
          <a:xfrm>
            <a:off x="4031697" y="5876440"/>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ysClr val="windowText" lastClr="000000"/>
                </a:solidFill>
                <a:latin typeface="Calibri Light" panose="020F0302020204030204" pitchFamily="3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pitchFamily="3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pitchFamily="3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pitchFamily="3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pitchFamily="34" charset="0"/>
                <a:ea typeface="方正宋刻本秀楷简体" panose="02000000000000000000"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文创设计</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algn="ctr"/>
            <a:endParaRPr lang="zh-CN" altLang="en-US" sz="2800">
              <a:latin typeface="思源黑体" panose="020B0800000000000000" charset="-122"/>
              <a:ea typeface="思源黑体" panose="020B0800000000000000" charset="-122"/>
            </a:endParaRPr>
          </a:p>
        </p:txBody>
      </p:sp>
      <p:sp>
        <p:nvSpPr>
          <p:cNvPr id="11" name="矩形 10"/>
          <p:cNvSpPr/>
          <p:nvPr/>
        </p:nvSpPr>
        <p:spPr bwMode="auto">
          <a:xfrm>
            <a:off x="4745673" y="1797740"/>
            <a:ext cx="29546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相关传说</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sysClr val="window" lastClr="FFFFFF"/>
                </a:solidFill>
                <a:effectLst/>
                <a:uLnTx/>
                <a:uFillTx/>
                <a:latin typeface="思源黑体 Light" panose="020B0300000000000000" charset="-122"/>
                <a:ea typeface="思源黑体 Light" panose="020B0300000000000000" charset="-122"/>
                <a:cs typeface="+mn-ea"/>
              </a:rPr>
              <a:t>第一单元</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362191" y="487489"/>
            <a:ext cx="346761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lvl="0" algn="ctr" defTabSz="457200" fontAlgn="base">
              <a:buClrTx/>
              <a:buSzTx/>
              <a:buFontTx/>
              <a:defRPr/>
            </a:pPr>
            <a:r>
              <a:rPr lang="zh-CN" altLang="en-US" sz="3200" noProof="0" dirty="0">
                <a:ln>
                  <a:noFill/>
                </a:ln>
                <a:solidFill>
                  <a:srgbClr val="024879"/>
                </a:solidFill>
                <a:effectLst/>
                <a:uLnTx/>
                <a:uFillTx/>
                <a:latin typeface="思源黑体" panose="020B0800000000000000" charset="-122"/>
                <a:ea typeface="思源黑体" panose="020B0800000000000000" charset="-122"/>
                <a:sym typeface="+mn-ea"/>
              </a:rPr>
              <a:t>蜡染相关起源传说</a:t>
            </a:r>
          </a:p>
        </p:txBody>
      </p:sp>
      <p:sp>
        <p:nvSpPr>
          <p:cNvPr id="18" name="文本框 17"/>
          <p:cNvSpPr txBox="1"/>
          <p:nvPr/>
        </p:nvSpPr>
        <p:spPr>
          <a:xfrm>
            <a:off x="4559333" y="1900083"/>
            <a:ext cx="6814066" cy="4111062"/>
          </a:xfrm>
          <a:prstGeom prst="rect">
            <a:avLst/>
          </a:prstGeom>
          <a:noFill/>
        </p:spPr>
        <p:txBody>
          <a:bodyPr wrap="square">
            <a:spAutoFit/>
          </a:bodyPr>
          <a:lstStyle/>
          <a:p>
            <a:pPr indent="457200">
              <a:lnSpc>
                <a:spcPct val="150000"/>
              </a:lnSpc>
            </a:pPr>
            <a:r>
              <a:rPr lang="zh-CN" altLang="en-US" sz="1600" dirty="0"/>
              <a:t>蜡染起源的故事相传为一位聪明美丽的苗族姑娘不满足于衣服的均一色彩，总希望能在裙子上染出各种各样的花卉图案来。一天，姑娘看着一簇簇鲜花发楞，朦胧中一位仙子把她带到了一座百花园中，园里鸟语花香、蝶舞蜂忙。姑娘看得入了迷，连蜜蜂爬满了她的衣裙也浑然不知。等她醒来，才发现她的衣裙上留下了斑斑点点的蜜汁和蜂蜡。她只好把衣裙拿到存放着靛蓝的染桶中去，把衣裙染一次，试图覆盖掉蜡迹。染完后，又拿到沸水中去漂清浮色。当她取出衣裙时，深蓝色衣裙上被蜂蜡沾过的地方出现了美丽的白花！她立即找来蜂蜡，加热熬化后用树枝在白布上画出了蜡花图案，然后放到靛蓝染液中去染色，最后用沸水熔掉蜂蜡，布面上就现出了各种各样的白花！人们来学习她描花绘图的技艺。从此，蜡染技术就在苗族同胞中间流传开来了。</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652" y="1491375"/>
            <a:ext cx="3458984" cy="2307791"/>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652" y="3955614"/>
            <a:ext cx="3458984" cy="2174708"/>
          </a:xfrm>
          <a:prstGeom prst="rect">
            <a:avLst/>
          </a:prstGeom>
        </p:spPr>
      </p:pic>
      <p:sp>
        <p:nvSpPr>
          <p:cNvPr id="7" name="矩形 6"/>
          <p:cNvSpPr/>
          <p:nvPr/>
        </p:nvSpPr>
        <p:spPr>
          <a:xfrm>
            <a:off x="4648065" y="1109301"/>
            <a:ext cx="2895867" cy="316865"/>
          </a:xfrm>
          <a:prstGeom prst="rect">
            <a:avLst/>
          </a:prstGeom>
          <a:ln>
            <a:noFill/>
          </a:ln>
        </p:spPr>
        <p:txBody>
          <a:bodyPr wrap="square">
            <a:spAutoFit/>
          </a:bodyPr>
          <a:lstStyle/>
          <a:p>
            <a:pPr algn="ctr" defTabSz="457200">
              <a:defRPr/>
            </a:pPr>
            <a:r>
              <a:rPr lang="zh-CN" altLang="en-US" sz="1400" dirty="0">
                <a:solidFill>
                  <a:srgbClr val="024879"/>
                </a:solidFill>
                <a:latin typeface="思源黑体 Light" panose="020B0300000000000000" charset="-122"/>
                <a:ea typeface="思源黑体 Light" panose="020B0300000000000000" charset="-122"/>
              </a:rPr>
              <a:t>珙 县 苗 族 蜡 染 调 查 报 告</a:t>
            </a:r>
          </a:p>
        </p:txBody>
      </p:sp>
      <p:cxnSp>
        <p:nvCxnSpPr>
          <p:cNvPr id="8" name="直接连接符 7"/>
          <p:cNvCxnSpPr/>
          <p:nvPr/>
        </p:nvCxnSpPr>
        <p:spPr>
          <a:xfrm>
            <a:off x="5991604" y="1491375"/>
            <a:ext cx="219977" cy="0"/>
          </a:xfrm>
          <a:prstGeom prst="line">
            <a:avLst/>
          </a:prstGeom>
          <a:noFill/>
          <a:ln w="28575" cap="flat" cmpd="sng" algn="ctr">
            <a:solidFill>
              <a:srgbClr val="024879"/>
            </a:solidFill>
            <a:prstDash val="solid"/>
            <a:miter lim="800000"/>
          </a:ln>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4399424" y="1797740"/>
            <a:ext cx="3647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蜡染传承人</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第二单元</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567376" y="561701"/>
            <a:ext cx="3057248"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珙县蜡染传承人</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970060" y="5037724"/>
            <a:ext cx="2319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珙县蜡染传承人王力洪（右）</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063" y="2290359"/>
            <a:ext cx="3857625" cy="2571750"/>
          </a:xfrm>
          <a:prstGeom prst="rect">
            <a:avLst/>
          </a:prstGeom>
        </p:spPr>
      </p:pic>
      <p:sp>
        <p:nvSpPr>
          <p:cNvPr id="12" name="文本框 11"/>
          <p:cNvSpPr txBox="1"/>
          <p:nvPr/>
        </p:nvSpPr>
        <p:spPr>
          <a:xfrm>
            <a:off x="5830488" y="1731992"/>
            <a:ext cx="5460027" cy="3792448"/>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今年六十多的王力洪老人，是我国古老的民间传统纺织印染手工艺人，全国非物质文化遗产蜡染技艺的坚守者。</a:t>
            </a: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珙县苗族蜡染传承主要是靠祖辈及师傅传授。王力洪从</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16</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岁起，就师从珙县地区苗族蜡染艺术的泰斗黄贵芬。在几十年的蜡染人生中，她为宜宾珙县、云南威信等地苗族同胞蜡染百褶群布料近</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1000</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米，将具有罗渡乡地方特色的苗族蜡染工艺发扬光大。她只凭构思绘画，所画的中行线、直线和方圆图形，折叠起来丝毫不差；所绘花鸟虫鱼，惟妙惟肖，栩栩如生。</a:t>
            </a: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2020</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年</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8</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月，王力洪一家荣获四川省“最美家庭”称号。</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442" y="3498126"/>
            <a:ext cx="4368801" cy="2914810"/>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7442" y="665768"/>
            <a:ext cx="4368801" cy="2763232"/>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400" y="665768"/>
            <a:ext cx="4240933" cy="2763232"/>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365" y="3686278"/>
            <a:ext cx="4243955" cy="2505954"/>
          </a:xfrm>
          <a:prstGeom prst="rect">
            <a:avLst/>
          </a:prstGeom>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1388" y="1543699"/>
            <a:ext cx="3719526" cy="3632349"/>
          </a:xfrm>
          <a:prstGeom prst="rect">
            <a:avLst/>
          </a:prstGeom>
        </p:spPr>
      </p:pic>
      <p:sp>
        <p:nvSpPr>
          <p:cNvPr id="15" name="矩形 14"/>
          <p:cNvSpPr/>
          <p:nvPr/>
        </p:nvSpPr>
        <p:spPr>
          <a:xfrm>
            <a:off x="5107826" y="5486714"/>
            <a:ext cx="18031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1400" dirty="0">
                <a:solidFill>
                  <a:srgbClr val="024879"/>
                </a:solidFill>
                <a:latin typeface="思源黑体" panose="020B0800000000000000" charset="-122"/>
                <a:ea typeface="思源黑体" panose="020B0800000000000000" charset="-122"/>
                <a:sym typeface="+mn-lt"/>
              </a:rPr>
              <a:t>传承人相关活动照片</a:t>
            </a:r>
            <a:endPar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4745672" y="1797740"/>
            <a:ext cx="29546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蜡染概况</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第三单元</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8781" y="1731992"/>
            <a:ext cx="3218729" cy="3916121"/>
          </a:xfrm>
          <a:prstGeom prst="rect">
            <a:avLst/>
          </a:prstGeom>
        </p:spPr>
      </p:pic>
      <p:sp>
        <p:nvSpPr>
          <p:cNvPr id="3" name="矩形 2"/>
          <p:cNvSpPr/>
          <p:nvPr/>
        </p:nvSpPr>
        <p:spPr bwMode="auto">
          <a:xfrm>
            <a:off x="5182929" y="561701"/>
            <a:ext cx="1826141"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珙县概况</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58635" y="1732280"/>
            <a:ext cx="4025900" cy="4246245"/>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珙县王武寨苗族蜡染技艺已入选第三批国家级非遗名录，这是宜宾唯一入选的第三批国家级非遗项目。琪县为四川省宜宾市辖县，位于宜宾市境南部。琪县历来为多民族杂居地。现目前，琪县有少数民族人口约</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3</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万人，其中苗族人口占</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98.8%</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，主要聚居在玉和、罗渡和观斗这三个苗族乡。</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197" y="4228678"/>
            <a:ext cx="1318280" cy="1419435"/>
          </a:xfrm>
          <a:prstGeom prst="rect">
            <a:avLst/>
          </a:prstGeom>
        </p:spPr>
      </p:pic>
      <p:cxnSp>
        <p:nvCxnSpPr>
          <p:cNvPr id="15" name="直接连接符 14"/>
          <p:cNvCxnSpPr/>
          <p:nvPr/>
        </p:nvCxnSpPr>
        <p:spPr>
          <a:xfrm flipV="1">
            <a:off x="1079500" y="1731992"/>
            <a:ext cx="1329281" cy="31448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47337" y="5230678"/>
            <a:ext cx="1261444" cy="417435"/>
          </a:xfrm>
          <a:prstGeom prst="line">
            <a:avLst/>
          </a:prstGeom>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4043680" y="4256618"/>
            <a:ext cx="142240" cy="15028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Light" panose="020F0302020204030204"/>
              <a:ea typeface="微软雅黑 Light" panose="020B0502040204020203" charset="-122"/>
              <a:cs typeface="+mn-cs"/>
            </a:endParaRPr>
          </a:p>
        </p:txBody>
      </p:sp>
      <p:sp>
        <p:nvSpPr>
          <p:cNvPr id="21" name="矩形 20"/>
          <p:cNvSpPr/>
          <p:nvPr/>
        </p:nvSpPr>
        <p:spPr>
          <a:xfrm>
            <a:off x="2505654" y="5876667"/>
            <a:ext cx="18031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珙县王武寨地图示意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362193" y="561701"/>
            <a:ext cx="346761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珙县苗族蜡染特点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846618" y="1706838"/>
            <a:ext cx="5608847" cy="4203074"/>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琪县苗族蜡染图案质朴饱满、线条流畅、对称均衡，采用格律体构图，图案高度程式化，多以几何纹与自然纹相互穿插布局，注重图纹组合和视觉顺序的总体效果。琪县苗族蜡染纹样造型包括自然形和几何形。自然形以植物纹和动物纹为主，或写实，或写意，注重点线结合，疏密相间，既夸张又富有艺术韵味，特别是图案纹样的造型不受自然形象细节的约束，有着大胆的变化和夸张。颜色主要以蓝白二色为主调，少数作品常与挑花、补花相结合，一般先染后绣，层次分明，色调丰富，既朴实又艳丽。</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8" name="图片 7">
            <a:extLst>
              <a:ext uri="{FF2B5EF4-FFF2-40B4-BE49-F238E27FC236}">
                <a16:creationId xmlns:a16="http://schemas.microsoft.com/office/drawing/2014/main" id="{E392E804-3C0F-4D48-B7BC-589FF7501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631" y="1835112"/>
            <a:ext cx="4253653" cy="415395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362192" y="561701"/>
            <a:ext cx="346761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a:t>
            </a:r>
            <a:r>
              <a:rPr lang="zh-CN" altLang="en-US" sz="3200" dirty="0">
                <a:solidFill>
                  <a:srgbClr val="024879"/>
                </a:solidFill>
                <a:latin typeface="思源黑体" panose="020B0800000000000000" charset="-122"/>
                <a:ea typeface="思源黑体" panose="020B0800000000000000" charset="-122"/>
                <a:sym typeface="+mn-ea"/>
              </a:rPr>
              <a:t>作品</a:t>
            </a:r>
            <a:endPar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endParaRP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9809" y="2305285"/>
            <a:ext cx="3661774" cy="2651093"/>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6554" y="2305285"/>
            <a:ext cx="4047516" cy="269412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719" y="2305285"/>
            <a:ext cx="2456185" cy="2694128"/>
          </a:xfrm>
          <a:prstGeom prst="rect">
            <a:avLst/>
          </a:prstGeom>
        </p:spPr>
      </p:pic>
      <p:sp>
        <p:nvSpPr>
          <p:cNvPr id="13" name="文本框 12"/>
          <p:cNvSpPr txBox="1"/>
          <p:nvPr/>
        </p:nvSpPr>
        <p:spPr>
          <a:xfrm>
            <a:off x="1361760" y="5169602"/>
            <a:ext cx="1214102" cy="463588"/>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schemeClr val="accent5"/>
                </a:solidFill>
                <a:effectLst/>
                <a:uLnTx/>
                <a:uFillTx/>
                <a:latin typeface="Calibri Light" panose="020F0302020204030204"/>
                <a:ea typeface="微软雅黑" panose="020B0503020204020204" pitchFamily="34" charset="-122"/>
                <a:cs typeface="+mn-ea"/>
                <a:sym typeface="+mn-lt"/>
              </a:rPr>
              <a:t>蜡染男装</a:t>
            </a:r>
            <a:endParaRPr kumimoji="0" lang="zh-CN" altLang="en-US" sz="1600" b="0" i="0" u="none" strike="noStrike" kern="1200" cap="none" spc="0" normalizeH="0" baseline="0" noProof="0" dirty="0">
              <a:ln>
                <a:noFill/>
              </a:ln>
              <a:solidFill>
                <a:schemeClr val="accent5"/>
              </a:solidFill>
              <a:effectLst/>
              <a:uLnTx/>
              <a:uFillTx/>
              <a:latin typeface="Calibri Light" panose="020F0302020204030204"/>
              <a:ea typeface="微软雅黑" panose="020B0503020204020204" pitchFamily="34" charset="-122"/>
              <a:cs typeface="+mn-ea"/>
              <a:sym typeface="+mn-lt"/>
            </a:endParaRPr>
          </a:p>
        </p:txBody>
      </p:sp>
      <p:sp>
        <p:nvSpPr>
          <p:cNvPr id="14" name="文本框 13"/>
          <p:cNvSpPr txBox="1"/>
          <p:nvPr/>
        </p:nvSpPr>
        <p:spPr>
          <a:xfrm>
            <a:off x="4940069" y="5169602"/>
            <a:ext cx="1361757" cy="463588"/>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schemeClr val="accent5"/>
                </a:solidFill>
                <a:effectLst/>
                <a:uLnTx/>
                <a:uFillTx/>
                <a:latin typeface="Calibri Light" panose="020F0302020204030204"/>
                <a:ea typeface="微软雅黑" panose="020B0503020204020204" pitchFamily="34" charset="-122"/>
                <a:cs typeface="+mn-ea"/>
                <a:sym typeface="+mn-lt"/>
              </a:rPr>
              <a:t>蜡染百褶裙</a:t>
            </a:r>
            <a:endParaRPr kumimoji="0" lang="zh-CN" altLang="en-US" sz="1600" b="0" i="0" u="none" strike="noStrike" kern="1200" cap="none" spc="0" normalizeH="0" baseline="0" noProof="0" dirty="0">
              <a:ln>
                <a:noFill/>
              </a:ln>
              <a:solidFill>
                <a:schemeClr val="accent5"/>
              </a:solidFill>
              <a:effectLst/>
              <a:uLnTx/>
              <a:uFillTx/>
              <a:latin typeface="Calibri Light" panose="020F0302020204030204"/>
              <a:ea typeface="微软雅黑" panose="020B0503020204020204" pitchFamily="34" charset="-122"/>
              <a:cs typeface="+mn-ea"/>
              <a:sym typeface="+mn-lt"/>
            </a:endParaRPr>
          </a:p>
        </p:txBody>
      </p:sp>
      <p:sp>
        <p:nvSpPr>
          <p:cNvPr id="15" name="文本框 14"/>
          <p:cNvSpPr txBox="1"/>
          <p:nvPr/>
        </p:nvSpPr>
        <p:spPr>
          <a:xfrm>
            <a:off x="8972298" y="5169602"/>
            <a:ext cx="1901529" cy="463588"/>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lang="zh-CN" altLang="en-US" dirty="0">
                <a:solidFill>
                  <a:schemeClr val="accent5"/>
                </a:solidFill>
                <a:latin typeface="Calibri Light" panose="020F0302020204030204"/>
                <a:ea typeface="微软雅黑" panose="020B0503020204020204" pitchFamily="34" charset="-122"/>
                <a:cs typeface="+mn-ea"/>
                <a:sym typeface="+mn-lt"/>
              </a:rPr>
              <a:t>王力洪蜡染作品</a:t>
            </a:r>
            <a:endParaRPr kumimoji="0" lang="zh-CN" altLang="en-US" sz="1600" b="0" i="0" u="none" strike="noStrike" kern="1200" cap="none" spc="0" normalizeH="0" baseline="0" noProof="0" dirty="0">
              <a:ln>
                <a:noFill/>
              </a:ln>
              <a:solidFill>
                <a:schemeClr val="accent5"/>
              </a:solidFill>
              <a:effectLst/>
              <a:uLnTx/>
              <a:uFillTx/>
              <a:latin typeface="Calibri Light" panose="020F0302020204030204"/>
              <a:ea typeface="微软雅黑" panose="020B0503020204020204" pitchFamily="34" charset="-122"/>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4745673" y="1797740"/>
            <a:ext cx="29546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蜡染纹样</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第四单元</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5182929" y="634633"/>
            <a:ext cx="1826141"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lvl="0" algn="ctr" defTabSz="457200" fontAlgn="base">
              <a:buClrTx/>
              <a:buSzTx/>
              <a:buFontTx/>
              <a:defRPr/>
            </a:pPr>
            <a:r>
              <a:rPr lang="zh-CN" altLang="en-US" sz="3200" noProof="0" dirty="0">
                <a:ln>
                  <a:noFill/>
                </a:ln>
                <a:solidFill>
                  <a:srgbClr val="024879"/>
                </a:solidFill>
                <a:effectLst/>
                <a:uLnTx/>
                <a:uFillTx/>
                <a:latin typeface="思源黑体" panose="020B0800000000000000" charset="-122"/>
                <a:ea typeface="思源黑体" panose="020B0800000000000000" charset="-122"/>
                <a:sym typeface="+mn-ea"/>
              </a:rPr>
              <a:t>动物纹样</a:t>
            </a:r>
          </a:p>
        </p:txBody>
      </p:sp>
      <p:grpSp>
        <p:nvGrpSpPr>
          <p:cNvPr id="4" name="组合 3"/>
          <p:cNvGrpSpPr/>
          <p:nvPr/>
        </p:nvGrpSpPr>
        <p:grpSpPr>
          <a:xfrm>
            <a:off x="1149985" y="1614805"/>
            <a:ext cx="10178415" cy="4431083"/>
            <a:chOff x="518537" y="1653866"/>
            <a:chExt cx="11346029" cy="5034341"/>
          </a:xfrm>
        </p:grpSpPr>
        <p:grpSp>
          <p:nvGrpSpPr>
            <p:cNvPr id="16" name="组合 15"/>
            <p:cNvGrpSpPr/>
            <p:nvPr/>
          </p:nvGrpSpPr>
          <p:grpSpPr>
            <a:xfrm>
              <a:off x="518537" y="1653866"/>
              <a:ext cx="3492229" cy="1675152"/>
              <a:chOff x="518537" y="1653866"/>
              <a:chExt cx="3492229" cy="1675152"/>
            </a:xfrm>
          </p:grpSpPr>
          <p:sp>
            <p:nvSpPr>
              <p:cNvPr id="43" name="文本框 42"/>
              <p:cNvSpPr txBox="1"/>
              <p:nvPr/>
            </p:nvSpPr>
            <p:spPr>
              <a:xfrm>
                <a:off x="518538" y="2168524"/>
                <a:ext cx="3492228" cy="1160494"/>
              </a:xfrm>
              <a:prstGeom prst="rect">
                <a:avLst/>
              </a:prstGeom>
              <a:noFill/>
            </p:spPr>
            <p:txBody>
              <a:bodyPr wrap="square" rtlCol="0">
                <a:spAutoFit/>
              </a:bodyPr>
              <a:lstStyle/>
              <a:p>
                <a:pPr>
                  <a:lnSpc>
                    <a:spcPct val="130000"/>
                  </a:lnSpc>
                </a:pPr>
                <a:r>
                  <a:rPr lang="zh-CN" altLang="en-US" sz="1600" dirty="0">
                    <a:solidFill>
                      <a:srgbClr val="595757"/>
                    </a:solidFill>
                    <a:latin typeface="思源黑体 Light" panose="020B0300000000000000" charset="-122"/>
                    <a:ea typeface="思源黑体 Light" panose="020B0300000000000000" charset="-122"/>
                  </a:rPr>
                  <a:t>蝴蝶纹来源于苗族神话古歌中的</a:t>
                </a:r>
                <a:r>
                  <a:rPr lang="en-US" altLang="zh-CN" sz="1600" dirty="0">
                    <a:solidFill>
                      <a:srgbClr val="595757"/>
                    </a:solidFill>
                    <a:latin typeface="思源黑体 Light" panose="020B0300000000000000" charset="-122"/>
                    <a:ea typeface="思源黑体 Light" panose="020B0300000000000000" charset="-122"/>
                  </a:rPr>
                  <a:t>《</a:t>
                </a:r>
                <a:r>
                  <a:rPr lang="zh-CN" altLang="en-US" sz="1600" dirty="0">
                    <a:solidFill>
                      <a:srgbClr val="595757"/>
                    </a:solidFill>
                    <a:latin typeface="思源黑体 Light" panose="020B0300000000000000" charset="-122"/>
                    <a:ea typeface="思源黑体 Light" panose="020B0300000000000000" charset="-122"/>
                  </a:rPr>
                  <a:t>妹榜妹留</a:t>
                </a:r>
                <a:r>
                  <a:rPr lang="en-US" altLang="zh-CN" sz="1600" dirty="0">
                    <a:solidFill>
                      <a:srgbClr val="595757"/>
                    </a:solidFill>
                    <a:latin typeface="思源黑体 Light" panose="020B0300000000000000" charset="-122"/>
                    <a:ea typeface="思源黑体 Light" panose="020B0300000000000000" charset="-122"/>
                  </a:rPr>
                  <a:t>》</a:t>
                </a:r>
                <a:r>
                  <a:rPr lang="zh-CN" altLang="en-US" sz="1600" dirty="0">
                    <a:solidFill>
                      <a:srgbClr val="595757"/>
                    </a:solidFill>
                    <a:latin typeface="思源黑体 Light" panose="020B0300000000000000" charset="-122"/>
                    <a:ea typeface="思源黑体 Light" panose="020B0300000000000000" charset="-122"/>
                  </a:rPr>
                  <a:t>与</a:t>
                </a:r>
                <a:r>
                  <a:rPr lang="en-US" altLang="zh-CN" sz="1600" dirty="0">
                    <a:solidFill>
                      <a:srgbClr val="595757"/>
                    </a:solidFill>
                    <a:latin typeface="思源黑体 Light" panose="020B0300000000000000" charset="-122"/>
                    <a:ea typeface="思源黑体 Light" panose="020B0300000000000000" charset="-122"/>
                  </a:rPr>
                  <a:t>《</a:t>
                </a:r>
                <a:r>
                  <a:rPr lang="zh-CN" altLang="en-US" sz="1600" dirty="0">
                    <a:solidFill>
                      <a:srgbClr val="595757"/>
                    </a:solidFill>
                    <a:latin typeface="思源黑体 Light" panose="020B0300000000000000" charset="-122"/>
                    <a:ea typeface="思源黑体 Light" panose="020B0300000000000000" charset="-122"/>
                  </a:rPr>
                  <a:t>十二个蛋</a:t>
                </a:r>
                <a:r>
                  <a:rPr lang="en-US" altLang="zh-CN" sz="1600" dirty="0">
                    <a:solidFill>
                      <a:srgbClr val="595757"/>
                    </a:solidFill>
                    <a:latin typeface="思源黑体 Light" panose="020B0300000000000000" charset="-122"/>
                    <a:ea typeface="思源黑体 Light" panose="020B0300000000000000" charset="-122"/>
                  </a:rPr>
                  <a:t>》</a:t>
                </a:r>
                <a:r>
                  <a:rPr lang="zh-CN" altLang="en-US" sz="1600" dirty="0">
                    <a:solidFill>
                      <a:srgbClr val="595757"/>
                    </a:solidFill>
                    <a:latin typeface="思源黑体 Light" panose="020B0300000000000000" charset="-122"/>
                    <a:ea typeface="思源黑体 Light" panose="020B0300000000000000" charset="-122"/>
                  </a:rPr>
                  <a:t>的故事。</a:t>
                </a:r>
              </a:p>
            </p:txBody>
          </p:sp>
          <p:sp>
            <p:nvSpPr>
              <p:cNvPr id="44" name="文本框 43"/>
              <p:cNvSpPr txBox="1"/>
              <p:nvPr/>
            </p:nvSpPr>
            <p:spPr>
              <a:xfrm>
                <a:off x="518537" y="1653866"/>
                <a:ext cx="2088139" cy="523051"/>
              </a:xfrm>
              <a:prstGeom prst="rect">
                <a:avLst/>
              </a:prstGeom>
              <a:noFill/>
            </p:spPr>
            <p:txBody>
              <a:bodyPr vert="horz" wrap="square" rtlCol="0">
                <a:spAutoFit/>
              </a:bodyPr>
              <a:lstStyle>
                <a:defPPr>
                  <a:defRPr lang="zh-CN"/>
                </a:defPPr>
                <a:lvl1pPr algn="ctr">
                  <a:defRPr sz="6600">
                    <a:solidFill>
                      <a:srgbClr val="06213A"/>
                    </a:solidFill>
                    <a:latin typeface="汉仪全唐诗简" panose="00020600040101010101" pitchFamily="18" charset="-122"/>
                    <a:ea typeface="汉仪全唐诗简" panose="00020600040101010101" pitchFamily="18" charset="-122"/>
                  </a:defRPr>
                </a:lvl1pPr>
              </a:lstStyle>
              <a:p>
                <a:r>
                  <a:rPr lang="zh-CN" altLang="en-US" sz="2400" dirty="0">
                    <a:solidFill>
                      <a:srgbClr val="15244D"/>
                    </a:solidFill>
                    <a:latin typeface="思源黑体" panose="020B0800000000000000" charset="-122"/>
                    <a:ea typeface="思源黑体" panose="020B0800000000000000" charset="-122"/>
                  </a:rPr>
                  <a:t>蝴蝶纹</a:t>
                </a:r>
              </a:p>
            </p:txBody>
          </p:sp>
        </p:grpSp>
        <p:sp>
          <p:nvSpPr>
            <p:cNvPr id="47" name="文本框 46"/>
            <p:cNvSpPr txBox="1"/>
            <p:nvPr/>
          </p:nvSpPr>
          <p:spPr>
            <a:xfrm>
              <a:off x="518537" y="4285725"/>
              <a:ext cx="1904100" cy="523052"/>
            </a:xfrm>
            <a:prstGeom prst="rect">
              <a:avLst/>
            </a:prstGeom>
            <a:noFill/>
          </p:spPr>
          <p:txBody>
            <a:bodyPr vert="horz" wrap="square" rtlCol="0">
              <a:spAutoFit/>
            </a:bodyPr>
            <a:lstStyle>
              <a:defPPr>
                <a:defRPr lang="zh-CN"/>
              </a:defPPr>
              <a:lvl1pPr algn="ctr">
                <a:defRPr sz="6600">
                  <a:solidFill>
                    <a:srgbClr val="06213A"/>
                  </a:solidFill>
                  <a:latin typeface="汉仪全唐诗简" panose="00020600040101010101" pitchFamily="18" charset="-122"/>
                  <a:ea typeface="汉仪全唐诗简" panose="00020600040101010101" pitchFamily="18" charset="-122"/>
                </a:defRPr>
              </a:lvl1pPr>
            </a:lstStyle>
            <a:p>
              <a:r>
                <a:rPr lang="zh-CN" altLang="en-US" sz="2400" dirty="0">
                  <a:solidFill>
                    <a:srgbClr val="15244D"/>
                  </a:solidFill>
                  <a:latin typeface="思源黑体" panose="020B0800000000000000" charset="-122"/>
                  <a:ea typeface="思源黑体" panose="020B0800000000000000" charset="-122"/>
                </a:rPr>
                <a:t>蝉纹</a:t>
              </a:r>
            </a:p>
          </p:txBody>
        </p:sp>
        <p:grpSp>
          <p:nvGrpSpPr>
            <p:cNvPr id="17" name="组合 16"/>
            <p:cNvGrpSpPr/>
            <p:nvPr/>
          </p:nvGrpSpPr>
          <p:grpSpPr>
            <a:xfrm>
              <a:off x="7941732" y="1653866"/>
              <a:ext cx="3922834" cy="2072269"/>
              <a:chOff x="518537" y="1653866"/>
              <a:chExt cx="3922834" cy="2072269"/>
            </a:xfrm>
          </p:grpSpPr>
          <p:sp>
            <p:nvSpPr>
              <p:cNvPr id="18" name="文本框 17"/>
              <p:cNvSpPr txBox="1"/>
              <p:nvPr/>
            </p:nvSpPr>
            <p:spPr>
              <a:xfrm>
                <a:off x="518537" y="2168524"/>
                <a:ext cx="3922834" cy="1557611"/>
              </a:xfrm>
              <a:prstGeom prst="rect">
                <a:avLst/>
              </a:prstGeom>
              <a:noFill/>
            </p:spPr>
            <p:txBody>
              <a:bodyPr wrap="square" rtlCol="0">
                <a:spAutoFit/>
              </a:bodyPr>
              <a:lstStyle/>
              <a:p>
                <a:pPr>
                  <a:lnSpc>
                    <a:spcPct val="130000"/>
                  </a:lnSpc>
                </a:pPr>
                <a:r>
                  <a:rPr lang="zh-CN" altLang="en-US" sz="1600" dirty="0">
                    <a:solidFill>
                      <a:srgbClr val="595757"/>
                    </a:solidFill>
                    <a:latin typeface="思源黑体 Light" panose="020B0300000000000000" charset="-122"/>
                    <a:ea typeface="思源黑体 Light" panose="020B0300000000000000" charset="-122"/>
                  </a:rPr>
                  <a:t>鱼纹象征着多子，在古代的苗族，希望种族能够繁衍生息。在蜡染的图案中也经常可以看到鱼的肚子上有许多小点，是一个能体现生殖崇拜的纹样。</a:t>
                </a:r>
              </a:p>
            </p:txBody>
          </p:sp>
          <p:sp>
            <p:nvSpPr>
              <p:cNvPr id="19" name="文本框 18"/>
              <p:cNvSpPr txBox="1"/>
              <p:nvPr/>
            </p:nvSpPr>
            <p:spPr>
              <a:xfrm>
                <a:off x="518537" y="1653866"/>
                <a:ext cx="1594772" cy="523051"/>
              </a:xfrm>
              <a:prstGeom prst="rect">
                <a:avLst/>
              </a:prstGeom>
              <a:noFill/>
            </p:spPr>
            <p:txBody>
              <a:bodyPr vert="horz" wrap="square" rtlCol="0">
                <a:spAutoFit/>
              </a:bodyPr>
              <a:lstStyle>
                <a:defPPr>
                  <a:defRPr lang="zh-CN"/>
                </a:defPPr>
                <a:lvl1pPr algn="ctr">
                  <a:defRPr sz="6600">
                    <a:solidFill>
                      <a:srgbClr val="06213A"/>
                    </a:solidFill>
                    <a:latin typeface="汉仪全唐诗简" panose="00020600040101010101" pitchFamily="18" charset="-122"/>
                    <a:ea typeface="汉仪全唐诗简" panose="00020600040101010101" pitchFamily="18" charset="-122"/>
                  </a:defRPr>
                </a:lvl1pPr>
              </a:lstStyle>
              <a:p>
                <a:r>
                  <a:rPr lang="zh-CN" altLang="en-US" sz="2400" dirty="0">
                    <a:solidFill>
                      <a:srgbClr val="15244D"/>
                    </a:solidFill>
                    <a:latin typeface="思源黑体" panose="020B0800000000000000" charset="-122"/>
                    <a:ea typeface="思源黑体" panose="020B0800000000000000" charset="-122"/>
                  </a:rPr>
                  <a:t>鱼纹</a:t>
                </a:r>
              </a:p>
            </p:txBody>
          </p:sp>
        </p:grpSp>
        <p:grpSp>
          <p:nvGrpSpPr>
            <p:cNvPr id="52" name="组合 51"/>
            <p:cNvGrpSpPr/>
            <p:nvPr/>
          </p:nvGrpSpPr>
          <p:grpSpPr>
            <a:xfrm>
              <a:off x="7941732" y="4285725"/>
              <a:ext cx="3922834" cy="2402482"/>
              <a:chOff x="518537" y="1653866"/>
              <a:chExt cx="3922834" cy="2402482"/>
            </a:xfrm>
          </p:grpSpPr>
          <p:sp>
            <p:nvSpPr>
              <p:cNvPr id="53" name="文本框 52"/>
              <p:cNvSpPr txBox="1"/>
              <p:nvPr/>
            </p:nvSpPr>
            <p:spPr>
              <a:xfrm>
                <a:off x="518537" y="2168524"/>
                <a:ext cx="3922834" cy="1887824"/>
              </a:xfrm>
              <a:prstGeom prst="rect">
                <a:avLst/>
              </a:prstGeom>
              <a:noFill/>
            </p:spPr>
            <p:txBody>
              <a:bodyPr wrap="square" rtlCol="0">
                <a:spAutoFit/>
              </a:bodyPr>
              <a:lstStyle/>
              <a:p>
                <a:pPr>
                  <a:lnSpc>
                    <a:spcPct val="130000"/>
                  </a:lnSpc>
                </a:pPr>
                <a:r>
                  <a:rPr lang="zh-CN" altLang="en-US" sz="1600" dirty="0">
                    <a:solidFill>
                      <a:srgbClr val="595757"/>
                    </a:solidFill>
                    <a:latin typeface="思源黑体 Light" panose="020B0300000000000000" charset="-122"/>
                    <a:ea typeface="思源黑体 Light" panose="020B0300000000000000" charset="-122"/>
                  </a:rPr>
                  <a:t>鸟纹苗族内部自称为“嘎闹”，在苗语中是鸟的意思，苗族传说中的吉宇鸟与现实生活中的锦鸡鸟相同，但蜡染中所绘制出的鸟纹却不拘于此，种类繁多，造型各异，生动有趣。</a:t>
                </a:r>
              </a:p>
            </p:txBody>
          </p:sp>
          <p:sp>
            <p:nvSpPr>
              <p:cNvPr id="20" name="文本框 19"/>
              <p:cNvSpPr txBox="1"/>
              <p:nvPr/>
            </p:nvSpPr>
            <p:spPr>
              <a:xfrm>
                <a:off x="518537" y="1653866"/>
                <a:ext cx="1706612" cy="523051"/>
              </a:xfrm>
              <a:prstGeom prst="rect">
                <a:avLst/>
              </a:prstGeom>
              <a:noFill/>
            </p:spPr>
            <p:txBody>
              <a:bodyPr vert="horz" wrap="square" rtlCol="0">
                <a:spAutoFit/>
              </a:bodyPr>
              <a:lstStyle>
                <a:defPPr>
                  <a:defRPr lang="zh-CN"/>
                </a:defPPr>
                <a:lvl1pPr algn="ctr">
                  <a:defRPr sz="6600">
                    <a:solidFill>
                      <a:srgbClr val="06213A"/>
                    </a:solidFill>
                    <a:latin typeface="汉仪全唐诗简" panose="00020600040101010101" pitchFamily="18" charset="-122"/>
                    <a:ea typeface="汉仪全唐诗简" panose="00020600040101010101" pitchFamily="18" charset="-122"/>
                  </a:defRPr>
                </a:lvl1pPr>
              </a:lstStyle>
              <a:p>
                <a:r>
                  <a:rPr lang="zh-CN" altLang="en-US" sz="2400" dirty="0">
                    <a:solidFill>
                      <a:srgbClr val="15244D"/>
                    </a:solidFill>
                    <a:latin typeface="思源黑体" panose="020B0800000000000000" charset="-122"/>
                    <a:ea typeface="思源黑体" panose="020B0800000000000000" charset="-122"/>
                  </a:rPr>
                  <a:t>鸟纹</a:t>
                </a:r>
              </a:p>
            </p:txBody>
          </p:sp>
        </p:grpSp>
      </p:gr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9748" y="2295733"/>
            <a:ext cx="2592504" cy="2592504"/>
          </a:xfrm>
          <a:prstGeom prst="rect">
            <a:avLst/>
          </a:prstGeom>
        </p:spPr>
      </p:pic>
      <p:sp>
        <p:nvSpPr>
          <p:cNvPr id="22" name="矩形 21"/>
          <p:cNvSpPr/>
          <p:nvPr/>
        </p:nvSpPr>
        <p:spPr>
          <a:xfrm>
            <a:off x="4648066" y="1171297"/>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a:t>
            </a:r>
            <a:r>
              <a:rPr lang="zh-CN" altLang="en-US" sz="1400" dirty="0">
                <a:solidFill>
                  <a:srgbClr val="024879"/>
                </a:solidFill>
                <a:latin typeface="思源黑体 Light" panose="020B0300000000000000" charset="-122"/>
                <a:ea typeface="思源黑体 Light" panose="020B0300000000000000" charset="-122"/>
              </a:rPr>
              <a:t>调 查 报 告</a:t>
            </a:r>
            <a:endParaRPr kumimoji="0" lang="en-US" altLang="zh-CN"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endParaRPr>
          </a:p>
        </p:txBody>
      </p:sp>
      <p:cxnSp>
        <p:nvCxnSpPr>
          <p:cNvPr id="23" name="直接连接符 22"/>
          <p:cNvCxnSpPr/>
          <p:nvPr/>
        </p:nvCxnSpPr>
        <p:spPr>
          <a:xfrm>
            <a:off x="5991605" y="1553371"/>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49985" y="4544322"/>
            <a:ext cx="2911063" cy="13415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595757"/>
                </a:solidFill>
                <a:effectLst/>
                <a:uLnTx/>
                <a:uFillTx/>
                <a:latin typeface="思源黑体 Light" panose="020B0300000000000000" charset="-122"/>
                <a:ea typeface="思源黑体 Light" panose="020B0300000000000000" charset="-122"/>
                <a:cs typeface="+mn-cs"/>
              </a:rPr>
              <a:t>蝉纹自古以来，蝉是一种变化神奇的吉祥动物，古人不知道蝉是害虫，认为它能死而复生，是人民对生命的渴望。</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506462" y="561701"/>
            <a:ext cx="317907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动物纹样 蝴蝶纹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809216" y="4902348"/>
            <a:ext cx="8804729" cy="133794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a:t>
            </a:r>
            <a:r>
              <a:rPr kumimoji="0" lang="zh-CN" altLang="en-US"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蝴蝶纹在苗族传说里，蝴蝶是远古的祖神，是万物之母，被认为是生殖和美的化身。蜡染中的蝴蝶千姿百态，既有写实的又有写意的。在琪县苗族蜡染纹样中，最常运用的不是蝴蝶纹，而是蝶须纹，</a:t>
            </a:r>
            <a:r>
              <a:rPr kumimoji="0" lang="en-US" altLang="zh-CN"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90%</a:t>
            </a:r>
            <a:r>
              <a:rPr kumimoji="0" lang="zh-CN" altLang="en-US"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的琪县苗族蜡染图案中都有蝶须纹。</a:t>
            </a:r>
            <a:endParaRPr kumimoji="0" lang="zh-CN" altLang="en-US" sz="14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6441" y="1853712"/>
            <a:ext cx="2728923" cy="2621092"/>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226831" y="618485"/>
            <a:ext cx="2621091" cy="50915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711646" y="561701"/>
            <a:ext cx="2768707"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动物纹样 鱼纹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487181" y="4873345"/>
            <a:ext cx="9448800" cy="147637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鱼纹象征着多子，在古代的苗族，希望种族能够繁衍生息。在蜡染的图案中也经常可以看到鱼的肚子上有许多小点，是一个能体现生殖崇拜的纹样。蜡染中大量使用鱼的图案，更多是出于心理的期盼与生命繁衍的需求。</a:t>
            </a: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0191" y="1904098"/>
            <a:ext cx="2797500" cy="27975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313932" y="1760567"/>
            <a:ext cx="2797502" cy="308455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711646" y="561701"/>
            <a:ext cx="2768707"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动物纹样 蝉纹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6853012" y="2878290"/>
            <a:ext cx="4337280" cy="1938020"/>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蝉纹自古以来，蝉是一种变化神奇的吉祥动物，古人不知道蝉是害虫，认为它能死而复生，是人民对生命的渴望</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258155" y="1437630"/>
            <a:ext cx="4535894" cy="504878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711646" y="561701"/>
            <a:ext cx="2768707"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动物纹样 鸟纹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928178" y="4895723"/>
            <a:ext cx="8850658" cy="133794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蜡染中出现的许多鸟纹，同样也是出于追求吉祥美好的愿望。鸟是山区人民的生活伴侣。蜡染中有的鸟纹寄托了苗族人民对美好生活的憧憬，也含有祖先崇拜的意蕴。它们有的如实摹绘，能确指其名；有的则只具鸟形，分不清楚具体指什么鸟。</a:t>
            </a:r>
          </a:p>
        </p:txBody>
      </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1877" t="7027" r="625" b="5435"/>
          <a:stretch>
            <a:fillRect/>
          </a:stretch>
        </p:blipFill>
        <p:spPr>
          <a:xfrm>
            <a:off x="7543932" y="1809877"/>
            <a:ext cx="2948484" cy="2816233"/>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039014" y="1809877"/>
            <a:ext cx="2812473" cy="28124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5182929" y="489927"/>
            <a:ext cx="1826141"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lvl="0" algn="ctr" defTabSz="457200" fontAlgn="base">
              <a:buClrTx/>
              <a:buSzTx/>
              <a:buFontTx/>
              <a:defRPr/>
            </a:pPr>
            <a:r>
              <a:rPr lang="zh-CN" altLang="en-US" sz="3200" noProof="0" dirty="0">
                <a:ln>
                  <a:noFill/>
                </a:ln>
                <a:solidFill>
                  <a:srgbClr val="024879"/>
                </a:solidFill>
                <a:effectLst/>
                <a:uLnTx/>
                <a:uFillTx/>
                <a:latin typeface="思源黑体" panose="020B0800000000000000" charset="-122"/>
                <a:ea typeface="思源黑体" panose="020B0800000000000000" charset="-122"/>
                <a:sym typeface="+mn-ea"/>
              </a:rPr>
              <a:t>植物纹样</a:t>
            </a:r>
          </a:p>
        </p:txBody>
      </p:sp>
      <p:sp>
        <p:nvSpPr>
          <p:cNvPr id="15" name="矩形 14"/>
          <p:cNvSpPr/>
          <p:nvPr/>
        </p:nvSpPr>
        <p:spPr>
          <a:xfrm>
            <a:off x="4648067" y="1069487"/>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srgbClr val="024879"/>
                </a:solidFill>
                <a:effectLst/>
                <a:uLnTx/>
                <a:uFillTx/>
                <a:latin typeface="华文细黑" panose="02010600040101010101" charset="-122"/>
                <a:ea typeface="微软雅黑 Light" panose="020B0502040204020203" charset="-122"/>
                <a:cs typeface="+mn-cs"/>
              </a:rPr>
              <a:t>珙 县 苗 族 蜡 染 调 查 报 告</a:t>
            </a:r>
          </a:p>
        </p:txBody>
      </p:sp>
      <p:cxnSp>
        <p:nvCxnSpPr>
          <p:cNvPr id="16" name="直接连接符 15"/>
          <p:cNvCxnSpPr/>
          <p:nvPr/>
        </p:nvCxnSpPr>
        <p:spPr>
          <a:xfrm>
            <a:off x="5991604" y="1499124"/>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239745" y="2016553"/>
            <a:ext cx="1094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蕨草纹</a:t>
            </a:r>
          </a:p>
        </p:txBody>
      </p:sp>
      <p:sp>
        <p:nvSpPr>
          <p:cNvPr id="21" name="矩形 20"/>
          <p:cNvSpPr/>
          <p:nvPr/>
        </p:nvSpPr>
        <p:spPr>
          <a:xfrm>
            <a:off x="8954865" y="2016553"/>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莲花花瓣纹</a:t>
            </a:r>
          </a:p>
        </p:txBody>
      </p:sp>
      <p:sp>
        <p:nvSpPr>
          <p:cNvPr id="12" name="矩形 11"/>
          <p:cNvSpPr/>
          <p:nvPr/>
        </p:nvSpPr>
        <p:spPr>
          <a:xfrm>
            <a:off x="5546353" y="2016553"/>
            <a:ext cx="1330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000" dirty="0">
                <a:solidFill>
                  <a:srgbClr val="024879"/>
                </a:solidFill>
                <a:latin typeface="思源黑体" panose="020B0800000000000000" charset="-122"/>
                <a:ea typeface="思源黑体" panose="020B0800000000000000" charset="-122"/>
                <a:sym typeface="+mn-lt"/>
              </a:rPr>
              <a:t>八角茴</a:t>
            </a:r>
            <a:r>
              <a:rPr kumimoji="0" lang="zh-CN" altLang="en-US" sz="20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纹</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500" y="2924081"/>
            <a:ext cx="2805669" cy="2805669"/>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8298431" y="2924080"/>
            <a:ext cx="2805670" cy="2805670"/>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8265" y="2934091"/>
            <a:ext cx="2805669" cy="280566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506462" y="561701"/>
            <a:ext cx="317907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植物纹样 蕨草纹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3713018" y="4866347"/>
            <a:ext cx="8021782" cy="147637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蕨草纹琪县地处川南，繁茂的蕨草新发之叶芽呈现典型的螺旋状，具有独特的美感。蕨草纹在琪县苗族蜡染图案中的运用非常广泛，由此衍变出多种不同的形式，丰富了蕨草纹的造型形式。</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932" y="1579416"/>
            <a:ext cx="3133677" cy="313367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1408" y="1579417"/>
            <a:ext cx="3133676" cy="3133676"/>
          </a:xfrm>
          <a:prstGeom prst="rect">
            <a:avLst/>
          </a:prstGeom>
        </p:spPr>
      </p:pic>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b="8191"/>
          <a:stretch>
            <a:fillRect/>
          </a:stretch>
        </p:blipFill>
        <p:spPr>
          <a:xfrm>
            <a:off x="678873" y="1579416"/>
            <a:ext cx="2617788" cy="457061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506462" y="561701"/>
            <a:ext cx="317907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植物纹样 蕨草纹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080654" y="5139444"/>
            <a:ext cx="10681855" cy="1198880"/>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蕨草纹衍变出多种不同的形式，丰富了蕨草纹的造型形式。衍变形式主要有三种：其一是左右相背复制成“蝶须纹”</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图</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1)</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，是蕨草纹最主要的衍变形式，蝶须纹也是琪县苗族蜡染代表性纹样；其二是水平相对复制成“涡卷纹”</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图</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2)</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；其三是旋转</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45°</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相对复制成“桃心纹” </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图</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3)</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5823" y="1579416"/>
            <a:ext cx="3133677" cy="313367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500" y="1579417"/>
            <a:ext cx="3133676" cy="3133676"/>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9159" y="1556585"/>
            <a:ext cx="3133678" cy="3133678"/>
          </a:xfrm>
          <a:prstGeom prst="rect">
            <a:avLst/>
          </a:prstGeom>
        </p:spPr>
      </p:pic>
      <p:sp>
        <p:nvSpPr>
          <p:cNvPr id="11" name="矩形 10"/>
          <p:cNvSpPr/>
          <p:nvPr/>
        </p:nvSpPr>
        <p:spPr>
          <a:xfrm>
            <a:off x="2366977" y="4772380"/>
            <a:ext cx="784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图</a:t>
            </a:r>
            <a:r>
              <a:rPr kumimoji="0" lang="en-US" altLang="zh-CN"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1</a:t>
            </a:r>
            <a:endPar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endParaRPr>
          </a:p>
        </p:txBody>
      </p:sp>
      <p:sp>
        <p:nvSpPr>
          <p:cNvPr id="13" name="矩形 12"/>
          <p:cNvSpPr/>
          <p:nvPr/>
        </p:nvSpPr>
        <p:spPr>
          <a:xfrm>
            <a:off x="5948763" y="4772380"/>
            <a:ext cx="784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图</a:t>
            </a:r>
            <a:r>
              <a:rPr kumimoji="0" lang="en-US" altLang="zh-CN"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2</a:t>
            </a:r>
            <a:endPar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endParaRPr>
          </a:p>
        </p:txBody>
      </p:sp>
      <p:sp>
        <p:nvSpPr>
          <p:cNvPr id="14" name="矩形 13"/>
          <p:cNvSpPr/>
          <p:nvPr/>
        </p:nvSpPr>
        <p:spPr>
          <a:xfrm>
            <a:off x="9558509" y="4772380"/>
            <a:ext cx="784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图</a:t>
            </a:r>
            <a:r>
              <a:rPr kumimoji="0" lang="en-US" altLang="zh-CN"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3</a:t>
            </a:r>
            <a:endPar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301278" y="561701"/>
            <a:ext cx="3589445"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植物纹样 八角茴纹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104061" y="4770551"/>
            <a:ext cx="8558304" cy="147637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八角茴香既是调味的香料也是常用药材，因其规整而又美观的外形常出现在珙县苗族蜡染图案中。八角茴纹或单独使用，或与圆形、十字形、方形等其他纹样一起组合使用</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659" y="1721468"/>
            <a:ext cx="4570682" cy="2799979"/>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78" y="1715777"/>
            <a:ext cx="2805669" cy="2805669"/>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022" y="1721468"/>
            <a:ext cx="2805669" cy="280566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096094" y="561701"/>
            <a:ext cx="399981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植物纹样 莲花花瓣纹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374415" y="4855556"/>
            <a:ext cx="9556821" cy="126809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700" b="0" i="0" u="none" strike="noStrike" kern="1200" cap="none" spc="0" normalizeH="0" baseline="0" noProof="0" dirty="0">
                <a:ln>
                  <a:noFill/>
                </a:ln>
                <a:solidFill>
                  <a:prstClr val="black">
                    <a:lumMod val="65000"/>
                    <a:lumOff val="35000"/>
                  </a:prstClr>
                </a:solidFill>
                <a:effectLst/>
                <a:uLnTx/>
                <a:uFillTx/>
                <a:latin typeface="思源黑体 Light" panose="020B0300000000000000" charset="-122"/>
                <a:ea typeface="思源黑体 Light" panose="020B0300000000000000" charset="-122"/>
                <a:cs typeface="+mn-ea"/>
                <a:sym typeface="+mn-lt"/>
              </a:rPr>
              <a:t>    “出淤泥而不染，灌清涟而不妖，”这首诗是对莲花的赞美。苗族人民从不掩饰他们对莲花的喜欢，莲蓬、莲花纹样在蜡染作品中都有表现。莲花又称荷花，谐音“和”是苗族人民对和谐、和气、和好的美好生活的向往，莲蓬是多子的象征，是世代苗族人民对繁殖的崇拜</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8869" y="1636847"/>
            <a:ext cx="3035966" cy="3035966"/>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8724949" y="1884631"/>
            <a:ext cx="3035967" cy="2540397"/>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6983" y="1631333"/>
            <a:ext cx="4890655" cy="305665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5182930" y="487489"/>
            <a:ext cx="1826141"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几何纹样</a:t>
            </a:r>
          </a:p>
        </p:txBody>
      </p:sp>
      <p:sp>
        <p:nvSpPr>
          <p:cNvPr id="5" name="矩形 4"/>
          <p:cNvSpPr/>
          <p:nvPr/>
        </p:nvSpPr>
        <p:spPr>
          <a:xfrm>
            <a:off x="4648067" y="1069487"/>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srgbClr val="024879"/>
                </a:solidFill>
                <a:effectLst/>
                <a:uLnTx/>
                <a:uFillTx/>
                <a:latin typeface="华文细黑" panose="02010600040101010101" charset="-122"/>
                <a:ea typeface="微软雅黑 Light" panose="020B0502040204020203"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251200" y="3925824"/>
            <a:ext cx="8686800" cy="0"/>
          </a:xfrm>
          <a:prstGeom prst="line">
            <a:avLst/>
          </a:prstGeom>
          <a:ln w="38100">
            <a:solidFill>
              <a:srgbClr val="30649D"/>
            </a:solidFill>
          </a:ln>
        </p:spPr>
        <p:style>
          <a:lnRef idx="1">
            <a:srgbClr val="4472C4"/>
          </a:lnRef>
          <a:fillRef idx="0">
            <a:srgbClr val="4472C4"/>
          </a:fillRef>
          <a:effectRef idx="0">
            <a:srgbClr val="4472C4"/>
          </a:effectRef>
          <a:fontRef idx="minor">
            <a:sysClr val="windowText" lastClr="000000"/>
          </a:fontRef>
        </p:style>
      </p:cxnSp>
      <p:cxnSp>
        <p:nvCxnSpPr>
          <p:cNvPr id="25" name="直接连接符 24"/>
          <p:cNvCxnSpPr/>
          <p:nvPr/>
        </p:nvCxnSpPr>
        <p:spPr>
          <a:xfrm>
            <a:off x="3251200" y="4065524"/>
            <a:ext cx="8686800" cy="0"/>
          </a:xfrm>
          <a:prstGeom prst="line">
            <a:avLst/>
          </a:prstGeom>
          <a:ln w="12700">
            <a:solidFill>
              <a:srgbClr val="30649D"/>
            </a:solidFill>
          </a:ln>
        </p:spPr>
        <p:style>
          <a:lnRef idx="1">
            <a:srgbClr val="4472C4"/>
          </a:lnRef>
          <a:fillRef idx="0">
            <a:srgbClr val="4472C4"/>
          </a:fillRef>
          <a:effectRef idx="0">
            <a:srgbClr val="4472C4"/>
          </a:effectRef>
          <a:fontRef idx="minor">
            <a:sysClr val="windowText" lastClr="000000"/>
          </a:fontRef>
        </p:style>
      </p:cxnSp>
      <p:sp>
        <p:nvSpPr>
          <p:cNvPr id="23" name="椭圆 22"/>
          <p:cNvSpPr/>
          <p:nvPr/>
        </p:nvSpPr>
        <p:spPr>
          <a:xfrm>
            <a:off x="3149600" y="3862324"/>
            <a:ext cx="203200" cy="203200"/>
          </a:xfrm>
          <a:prstGeom prst="ellipse">
            <a:avLst/>
          </a:prstGeom>
          <a:solidFill>
            <a:srgbClr val="30649D"/>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Light" panose="020F0302020204030204"/>
              <a:ea typeface="微软雅黑 Light" panose="020B0502040204020203" charset="-122"/>
              <a:cs typeface="+mn-cs"/>
            </a:endParaRPr>
          </a:p>
        </p:txBody>
      </p:sp>
      <p:grpSp>
        <p:nvGrpSpPr>
          <p:cNvPr id="30" name="组合 29"/>
          <p:cNvGrpSpPr/>
          <p:nvPr/>
        </p:nvGrpSpPr>
        <p:grpSpPr>
          <a:xfrm>
            <a:off x="4072119" y="3608324"/>
            <a:ext cx="711200" cy="711200"/>
            <a:chOff x="4427720" y="3608324"/>
            <a:chExt cx="711200" cy="711200"/>
          </a:xfrm>
        </p:grpSpPr>
        <p:sp>
          <p:nvSpPr>
            <p:cNvPr id="24" name="椭圆 23"/>
            <p:cNvSpPr/>
            <p:nvPr/>
          </p:nvSpPr>
          <p:spPr>
            <a:xfrm>
              <a:off x="4427720" y="3608324"/>
              <a:ext cx="711200" cy="711200"/>
            </a:xfrm>
            <a:prstGeom prst="ellipse">
              <a:avLst/>
            </a:pr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Light" panose="020F0302020204030204"/>
                <a:ea typeface="微软雅黑 Light" panose="020B0502040204020203" charset="-122"/>
                <a:cs typeface="+mn-cs"/>
              </a:endParaRPr>
            </a:p>
          </p:txBody>
        </p:sp>
        <p:pic>
          <p:nvPicPr>
            <p:cNvPr id="26" name="图片 25" descr="图片包含 游戏机, 窗户&#10;&#10;描述已自动生成"/>
            <p:cNvPicPr>
              <a:picLocks noChangeAspect="1"/>
            </p:cNvPicPr>
            <p:nvPr/>
          </p:nvPicPr>
          <p:blipFill>
            <a:blip r:embed="rId3" cstate="print">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4427720" y="3626608"/>
              <a:ext cx="711200" cy="674632"/>
            </a:xfrm>
            <a:prstGeom prst="rect">
              <a:avLst/>
            </a:prstGeom>
          </p:spPr>
        </p:pic>
      </p:grpSp>
      <p:grpSp>
        <p:nvGrpSpPr>
          <p:cNvPr id="31" name="组合 30"/>
          <p:cNvGrpSpPr/>
          <p:nvPr/>
        </p:nvGrpSpPr>
        <p:grpSpPr>
          <a:xfrm>
            <a:off x="6211581" y="3590040"/>
            <a:ext cx="711200" cy="711200"/>
            <a:chOff x="4427720" y="3608324"/>
            <a:chExt cx="711200" cy="711200"/>
          </a:xfrm>
        </p:grpSpPr>
        <p:sp>
          <p:nvSpPr>
            <p:cNvPr id="32" name="椭圆 31"/>
            <p:cNvSpPr/>
            <p:nvPr/>
          </p:nvSpPr>
          <p:spPr>
            <a:xfrm>
              <a:off x="4427720" y="3608324"/>
              <a:ext cx="711200" cy="711200"/>
            </a:xfrm>
            <a:prstGeom prst="ellipse">
              <a:avLst/>
            </a:pr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Light" panose="020F0302020204030204"/>
                <a:ea typeface="微软雅黑 Light" panose="020B0502040204020203" charset="-122"/>
                <a:cs typeface="+mn-cs"/>
              </a:endParaRPr>
            </a:p>
          </p:txBody>
        </p:sp>
        <p:pic>
          <p:nvPicPr>
            <p:cNvPr id="27" name="图片 26" descr="图片包含 游戏机, 窗户&#10;&#10;描述已自动生成"/>
            <p:cNvPicPr>
              <a:picLocks noChangeAspect="1"/>
            </p:cNvPicPr>
            <p:nvPr/>
          </p:nvPicPr>
          <p:blipFill>
            <a:blip r:embed="rId3" cstate="print">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4427720" y="3626608"/>
              <a:ext cx="711200" cy="674632"/>
            </a:xfrm>
            <a:prstGeom prst="rect">
              <a:avLst/>
            </a:prstGeom>
          </p:spPr>
        </p:pic>
      </p:grpSp>
      <p:grpSp>
        <p:nvGrpSpPr>
          <p:cNvPr id="34" name="组合 33"/>
          <p:cNvGrpSpPr/>
          <p:nvPr/>
        </p:nvGrpSpPr>
        <p:grpSpPr>
          <a:xfrm>
            <a:off x="8107216" y="3608324"/>
            <a:ext cx="711200" cy="711200"/>
            <a:chOff x="4427720" y="3608324"/>
            <a:chExt cx="711200" cy="711200"/>
          </a:xfrm>
        </p:grpSpPr>
        <p:sp>
          <p:nvSpPr>
            <p:cNvPr id="35" name="椭圆 34"/>
            <p:cNvSpPr/>
            <p:nvPr/>
          </p:nvSpPr>
          <p:spPr>
            <a:xfrm>
              <a:off x="4427720" y="3608324"/>
              <a:ext cx="711200" cy="711200"/>
            </a:xfrm>
            <a:prstGeom prst="ellipse">
              <a:avLst/>
            </a:pr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Light" panose="020F0302020204030204"/>
                <a:ea typeface="微软雅黑 Light" panose="020B0502040204020203" charset="-122"/>
                <a:cs typeface="+mn-cs"/>
              </a:endParaRPr>
            </a:p>
          </p:txBody>
        </p:sp>
        <p:pic>
          <p:nvPicPr>
            <p:cNvPr id="36" name="图片 35" descr="图片包含 游戏机, 窗户&#10;&#10;描述已自动生成"/>
            <p:cNvPicPr>
              <a:picLocks noChangeAspect="1"/>
            </p:cNvPicPr>
            <p:nvPr/>
          </p:nvPicPr>
          <p:blipFill>
            <a:blip r:embed="rId3" cstate="print">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4427720" y="3626608"/>
              <a:ext cx="711200" cy="674632"/>
            </a:xfrm>
            <a:prstGeom prst="rect">
              <a:avLst/>
            </a:prstGeom>
          </p:spPr>
        </p:pic>
      </p:grpSp>
      <p:sp>
        <p:nvSpPr>
          <p:cNvPr id="37" name="文本框 36"/>
          <p:cNvSpPr txBox="1"/>
          <p:nvPr/>
        </p:nvSpPr>
        <p:spPr>
          <a:xfrm>
            <a:off x="3540407" y="4425206"/>
            <a:ext cx="1810327" cy="1489075"/>
          </a:xfrm>
          <a:prstGeom prst="rect">
            <a:avLst/>
          </a:prstGeom>
          <a:noFill/>
        </p:spPr>
        <p:txBody>
          <a:bodyPr wrap="square" rtlCol="0">
            <a:spAutoFit/>
          </a:bodyPr>
          <a:lstStyle/>
          <a:p>
            <a:pPr marL="0" marR="0" lvl="0" indent="0"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95757"/>
                </a:solidFill>
                <a:effectLst/>
                <a:uLnTx/>
                <a:uFillTx/>
                <a:latin typeface="汉仪全唐诗简" panose="00020600040101010101" pitchFamily="18" charset="-122"/>
                <a:ea typeface="汉仪全唐诗简" panose="00020600040101010101" pitchFamily="18" charset="-122"/>
                <a:cs typeface="+mn-cs"/>
              </a:rPr>
              <a:t>    铜鼓纹的中心花纹实际上就是太阳纹。“太阳崇拜”在原始社会就出现了，万物向着太阳才有生机。</a:t>
            </a:r>
          </a:p>
        </p:txBody>
      </p:sp>
      <p:sp>
        <p:nvSpPr>
          <p:cNvPr id="39" name="文本框 38"/>
          <p:cNvSpPr txBox="1"/>
          <p:nvPr/>
        </p:nvSpPr>
        <p:spPr>
          <a:xfrm>
            <a:off x="7677263" y="4386538"/>
            <a:ext cx="1686767" cy="1768475"/>
          </a:xfrm>
          <a:prstGeom prst="rect">
            <a:avLst/>
          </a:prstGeom>
          <a:noFill/>
        </p:spPr>
        <p:txBody>
          <a:bodyPr wrap="square" rtlCol="0">
            <a:spAutoFit/>
          </a:bodyPr>
          <a:lstStyle/>
          <a:p>
            <a:pPr marL="0" marR="0" lvl="0" indent="0"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595757"/>
                </a:solidFill>
                <a:effectLst/>
                <a:uLnTx/>
                <a:uFillTx/>
                <a:latin typeface="汉仪全唐诗简" panose="00020600040101010101" pitchFamily="18" charset="-122"/>
                <a:ea typeface="汉仪全唐诗简" panose="00020600040101010101" pitchFamily="18" charset="-122"/>
                <a:cs typeface="+mn-cs"/>
              </a:rPr>
              <a:t>    T</a:t>
            </a:r>
            <a:r>
              <a:rPr kumimoji="0" lang="zh-CN" altLang="en-US" sz="1400" b="0" i="0" u="none" strike="noStrike" kern="1200" cap="none" spc="0" normalizeH="0" baseline="0" noProof="0" dirty="0">
                <a:ln>
                  <a:noFill/>
                </a:ln>
                <a:solidFill>
                  <a:srgbClr val="595757"/>
                </a:solidFill>
                <a:effectLst/>
                <a:uLnTx/>
                <a:uFillTx/>
                <a:latin typeface="汉仪全唐诗简" panose="00020600040101010101" pitchFamily="18" charset="-122"/>
                <a:ea typeface="汉仪全唐诗简" panose="00020600040101010101" pitchFamily="18" charset="-122"/>
                <a:cs typeface="+mn-cs"/>
              </a:rPr>
              <a:t>字纹源于苗族人民对自然现象的概括，是道路尽头的转折和希望，是苗族人们意识形态的表现。</a:t>
            </a:r>
          </a:p>
        </p:txBody>
      </p:sp>
      <p:sp>
        <p:nvSpPr>
          <p:cNvPr id="40" name="文本框 39"/>
          <p:cNvSpPr txBox="1"/>
          <p:nvPr/>
        </p:nvSpPr>
        <p:spPr>
          <a:xfrm>
            <a:off x="5692460" y="2010717"/>
            <a:ext cx="1920739" cy="1489075"/>
          </a:xfrm>
          <a:prstGeom prst="rect">
            <a:avLst/>
          </a:prstGeom>
          <a:noFill/>
        </p:spPr>
        <p:txBody>
          <a:bodyPr wrap="square" rtlCol="0">
            <a:spAutoFit/>
          </a:bodyPr>
          <a:lstStyle/>
          <a:p>
            <a:pPr marL="0" marR="0" lvl="0" indent="0"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95757"/>
                </a:solidFill>
                <a:effectLst/>
                <a:uLnTx/>
                <a:uFillTx/>
                <a:latin typeface="汉仪全唐诗简" panose="00020600040101010101" pitchFamily="18" charset="-122"/>
                <a:ea typeface="汉仪全唐诗简" panose="00020600040101010101" pitchFamily="18" charset="-122"/>
                <a:cs typeface="+mn-cs"/>
              </a:rPr>
              <a:t>    十字纹在琪县苗族蜡染纹样中有大量化身万物的“十”字纹，阴阳交替，蕴含天人合一的观念。</a:t>
            </a:r>
          </a:p>
        </p:txBody>
      </p:sp>
      <p:sp>
        <p:nvSpPr>
          <p:cNvPr id="29" name="文本框 28"/>
          <p:cNvSpPr txBox="1"/>
          <p:nvPr/>
        </p:nvSpPr>
        <p:spPr>
          <a:xfrm>
            <a:off x="3918087" y="3076321"/>
            <a:ext cx="1054965" cy="400110"/>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方正钻石体 简" panose="02000500000000000000" pitchFamily="2" charset="-122"/>
                <a:ea typeface="方正钻石体 简" panose="02000500000000000000" pitchFamily="2" charset="-122"/>
                <a:sym typeface="+mn-lt"/>
              </a:rPr>
              <a:t>铜鼓纹</a:t>
            </a:r>
          </a:p>
        </p:txBody>
      </p:sp>
      <p:sp>
        <p:nvSpPr>
          <p:cNvPr id="33" name="矩形 32"/>
          <p:cNvSpPr/>
          <p:nvPr/>
        </p:nvSpPr>
        <p:spPr>
          <a:xfrm>
            <a:off x="8006206" y="3071066"/>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024879"/>
                </a:solidFill>
                <a:effectLst/>
                <a:uLnTx/>
                <a:uFillTx/>
                <a:latin typeface="方正钻石体 简" panose="02000500000000000000" pitchFamily="2" charset="-122"/>
                <a:ea typeface="方正钻石体 简" panose="02000500000000000000" pitchFamily="2" charset="-122"/>
                <a:sym typeface="+mn-lt"/>
              </a:rPr>
              <a:t>T</a:t>
            </a:r>
            <a:r>
              <a:rPr kumimoji="0" lang="zh-CN" altLang="en-US" sz="2000" b="0" i="0" u="none" strike="noStrike" kern="1200" cap="none" spc="0" normalizeH="0" baseline="0" noProof="0" dirty="0">
                <a:ln>
                  <a:noFill/>
                </a:ln>
                <a:solidFill>
                  <a:srgbClr val="024879"/>
                </a:solidFill>
                <a:effectLst/>
                <a:uLnTx/>
                <a:uFillTx/>
                <a:latin typeface="方正钻石体 简" panose="02000500000000000000" pitchFamily="2" charset="-122"/>
                <a:ea typeface="方正钻石体 简" panose="02000500000000000000" pitchFamily="2" charset="-122"/>
                <a:sym typeface="+mn-lt"/>
              </a:rPr>
              <a:t>字纹</a:t>
            </a:r>
          </a:p>
        </p:txBody>
      </p:sp>
      <p:sp>
        <p:nvSpPr>
          <p:cNvPr id="41" name="矩形 40"/>
          <p:cNvSpPr/>
          <p:nvPr/>
        </p:nvSpPr>
        <p:spPr>
          <a:xfrm>
            <a:off x="6084793" y="4436969"/>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方正钻石体 简" panose="02000500000000000000" pitchFamily="2" charset="-122"/>
                <a:ea typeface="方正钻石体 简" panose="02000500000000000000" pitchFamily="2" charset="-122"/>
                <a:sym typeface="+mn-lt"/>
              </a:rPr>
              <a:t>十字纹</a:t>
            </a:r>
          </a:p>
        </p:txBody>
      </p:sp>
      <p:sp>
        <p:nvSpPr>
          <p:cNvPr id="38" name="文本框 37"/>
          <p:cNvSpPr txBox="1"/>
          <p:nvPr/>
        </p:nvSpPr>
        <p:spPr>
          <a:xfrm>
            <a:off x="9711748" y="1783349"/>
            <a:ext cx="1686767" cy="1768475"/>
          </a:xfrm>
          <a:prstGeom prst="rect">
            <a:avLst/>
          </a:prstGeom>
          <a:noFill/>
        </p:spPr>
        <p:txBody>
          <a:bodyPr wrap="square" rtlCol="0">
            <a:spAutoFit/>
          </a:bodyPr>
          <a:lstStyle/>
          <a:p>
            <a:pPr marL="0" marR="0" lvl="0" indent="0"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95757"/>
                </a:solidFill>
                <a:effectLst/>
                <a:uLnTx/>
                <a:uFillTx/>
                <a:latin typeface="汉仪全唐诗简" panose="00020600040101010101" pitchFamily="18" charset="-122"/>
                <a:ea typeface="汉仪全唐诗简" panose="00020600040101010101" pitchFamily="18" charset="-122"/>
                <a:cs typeface="+mn-cs"/>
              </a:rPr>
              <a:t>    穗状纹是琪县苗族蜡染中独特的纹样，形似植物的穗状花序，并多以悬垂方式出现在作品的下方。</a:t>
            </a:r>
          </a:p>
        </p:txBody>
      </p:sp>
      <p:sp>
        <p:nvSpPr>
          <p:cNvPr id="42" name="矩形 41"/>
          <p:cNvSpPr/>
          <p:nvPr/>
        </p:nvSpPr>
        <p:spPr>
          <a:xfrm>
            <a:off x="10155937" y="4386538"/>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方正钻石体 简" panose="02000500000000000000" pitchFamily="2" charset="-122"/>
                <a:ea typeface="方正钻石体 简" panose="02000500000000000000" pitchFamily="2" charset="-122"/>
                <a:sym typeface="+mn-lt"/>
              </a:rPr>
              <a:t>穗状纹</a:t>
            </a:r>
          </a:p>
        </p:txBody>
      </p:sp>
      <p:grpSp>
        <p:nvGrpSpPr>
          <p:cNvPr id="43" name="组合 42"/>
          <p:cNvGrpSpPr/>
          <p:nvPr/>
        </p:nvGrpSpPr>
        <p:grpSpPr>
          <a:xfrm>
            <a:off x="10199532" y="3584498"/>
            <a:ext cx="711200" cy="711200"/>
            <a:chOff x="4427720" y="3608324"/>
            <a:chExt cx="711200" cy="711200"/>
          </a:xfrm>
        </p:grpSpPr>
        <p:sp>
          <p:nvSpPr>
            <p:cNvPr id="44" name="椭圆 43"/>
            <p:cNvSpPr/>
            <p:nvPr/>
          </p:nvSpPr>
          <p:spPr>
            <a:xfrm>
              <a:off x="4427720" y="3608324"/>
              <a:ext cx="711200" cy="711200"/>
            </a:xfrm>
            <a:prstGeom prst="ellipse">
              <a:avLst/>
            </a:pr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Light" panose="020F0302020204030204"/>
                <a:ea typeface="微软雅黑 Light" panose="020B0502040204020203" charset="-122"/>
                <a:cs typeface="+mn-cs"/>
              </a:endParaRPr>
            </a:p>
          </p:txBody>
        </p:sp>
        <p:pic>
          <p:nvPicPr>
            <p:cNvPr id="45" name="图片 44" descr="图片包含 游戏机, 窗户&#10;&#10;描述已自动生成"/>
            <p:cNvPicPr>
              <a:picLocks noChangeAspect="1"/>
            </p:cNvPicPr>
            <p:nvPr/>
          </p:nvPicPr>
          <p:blipFill>
            <a:blip r:embed="rId3" cstate="print">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4427720" y="3626608"/>
              <a:ext cx="711200" cy="674632"/>
            </a:xfrm>
            <a:prstGeom prst="rect">
              <a:avLst/>
            </a:prstGeom>
          </p:spPr>
        </p:pic>
      </p:grpSp>
      <p:pic>
        <p:nvPicPr>
          <p:cNvPr id="46" name="图片 45"/>
          <p:cNvPicPr>
            <a:picLocks noChangeAspect="1"/>
          </p:cNvPicPr>
          <p:nvPr/>
        </p:nvPicPr>
        <p:blipFill rotWithShape="1">
          <a:blip r:embed="rId4">
            <a:extLst>
              <a:ext uri="{28A0092B-C50C-407E-A947-70E740481C1C}">
                <a14:useLocalDpi xmlns:a14="http://schemas.microsoft.com/office/drawing/2010/main" val="0"/>
              </a:ext>
            </a:extLst>
          </a:blip>
          <a:srcRect l="40770" t="17020" r="6184" b="10808"/>
          <a:stretch>
            <a:fillRect/>
          </a:stretch>
        </p:blipFill>
        <p:spPr>
          <a:xfrm>
            <a:off x="699923" y="2756447"/>
            <a:ext cx="2184247" cy="221175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506463" y="561701"/>
            <a:ext cx="3179075"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几何纹样 铜鼓纹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095998" y="1994548"/>
            <a:ext cx="4758627" cy="3415030"/>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铜鼓纹据地方志资料记载，川南地区是中国古代铜鼓的重要分布地区和后世铜鼓出土较多的地区。相传蜡染纹样最早就取材于铜鼓纹。铜鼓纹的中心花纹实际上就是太阳纹。“太阳崇拜”在原始社会就出现了，万物向着太阳才有生机。在琪县苗族蜡染中，铜鼓纹非常多见，有大有小，有单层也有多层，有点状、三角形光芒，也有其他纹样组合的光芒</a:t>
            </a:r>
          </a:p>
        </p:txBody>
      </p:sp>
      <p:sp>
        <p:nvSpPr>
          <p:cNvPr id="13" name="矩形 12"/>
          <p:cNvSpPr/>
          <p:nvPr/>
        </p:nvSpPr>
        <p:spPr>
          <a:xfrm>
            <a:off x="2703995" y="5054467"/>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mn-ea"/>
                <a:sym typeface="+mn-lt"/>
              </a:rPr>
              <a:t>铜鼓纹</a:t>
            </a: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t="10542" b="5469"/>
          <a:stretch>
            <a:fillRect/>
          </a:stretch>
        </p:blipFill>
        <p:spPr>
          <a:xfrm>
            <a:off x="1256091" y="2294572"/>
            <a:ext cx="4117623" cy="25739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4506463" y="561701"/>
            <a:ext cx="317907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几何纹样 十字纹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796375" y="1963350"/>
            <a:ext cx="3324195" cy="3274871"/>
          </a:xfrm>
          <a:prstGeom prst="rect">
            <a:avLst/>
          </a:prstGeom>
        </p:spPr>
        <p:txBody>
          <a:bodyPr wrap="square">
            <a:spAutoFit/>
          </a:bodyPr>
          <a:lstStyle/>
          <a:p>
            <a:pPr defTabSz="685800">
              <a:lnSpc>
                <a:spcPct val="150000"/>
              </a:lnSpc>
              <a:buClr>
                <a:srgbClr val="E7E6E6">
                  <a:lumMod val="10000"/>
                </a:srgbClr>
              </a:buClr>
              <a:defRPr/>
            </a:pPr>
            <a:r>
              <a:rPr kumimoji="0" lang="zh-CN" altLang="en-US" sz="2000" b="0" i="0" u="none" strike="noStrike" kern="1200" cap="none" spc="0" normalizeH="0" baseline="0" noProof="0" dirty="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十字纹在琪县苗族蜡染纹样中有大量化身万物的“十”字纹，阴阳交替，蕴含天人合一的观念。十字纹常与其他图形元素组合使用，主要作用是出现在图案的中心位置，用以定位。</a:t>
            </a:r>
          </a:p>
        </p:txBody>
      </p:sp>
      <p:sp>
        <p:nvSpPr>
          <p:cNvPr id="13" name="矩形 12"/>
          <p:cNvSpPr/>
          <p:nvPr/>
        </p:nvSpPr>
        <p:spPr>
          <a:xfrm>
            <a:off x="3487770" y="5218196"/>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mn-ea"/>
                <a:cs typeface="+mn-cs"/>
                <a:sym typeface="+mn-lt"/>
              </a:rPr>
              <a:t>十字纹</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583757" y="539687"/>
            <a:ext cx="2826557" cy="60821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593827" y="561701"/>
            <a:ext cx="3004349"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几何纹样 </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T</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字纹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556058" y="5696303"/>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024879"/>
                </a:solidFill>
                <a:effectLst/>
                <a:uLnTx/>
                <a:uFillTx/>
                <a:latin typeface="+mn-ea"/>
                <a:sym typeface="+mn-lt"/>
              </a:rPr>
              <a:t>T</a:t>
            </a:r>
            <a:r>
              <a:rPr kumimoji="0" lang="zh-CN" altLang="en-US" sz="2000" b="0" i="0" u="none" strike="noStrike" kern="1200" cap="none" spc="0" normalizeH="0" baseline="0" noProof="0" dirty="0">
                <a:ln>
                  <a:noFill/>
                </a:ln>
                <a:solidFill>
                  <a:srgbClr val="024879"/>
                </a:solidFill>
                <a:effectLst/>
                <a:uLnTx/>
                <a:uFillTx/>
                <a:latin typeface="+mn-ea"/>
                <a:sym typeface="+mn-lt"/>
              </a:rPr>
              <a:t>字纹</a:t>
            </a:r>
          </a:p>
        </p:txBody>
      </p:sp>
      <p:sp>
        <p:nvSpPr>
          <p:cNvPr id="11" name="矩形 10"/>
          <p:cNvSpPr/>
          <p:nvPr/>
        </p:nvSpPr>
        <p:spPr>
          <a:xfrm>
            <a:off x="7315200" y="2023826"/>
            <a:ext cx="3830370" cy="3274871"/>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T</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字纹源于苗族人民对自然现象的概括，是道路尽头的转折和希望，是苗族人们意识形态的表现。由于蜡刀绘制时笔画的粗细不同，</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T</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字纹会呈现不同的视觉形象，一种较为规整，一种较为圆润。</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42541"/>
            <a:ext cx="3637442" cy="3637442"/>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065" y="1842541"/>
            <a:ext cx="1757008" cy="363744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506464" y="561701"/>
            <a:ext cx="317907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几何纹样 穗状纹</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507351" y="5705957"/>
            <a:ext cx="1686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24879"/>
                </a:solidFill>
                <a:effectLst/>
                <a:uLnTx/>
                <a:uFillTx/>
                <a:latin typeface="+mn-ea"/>
                <a:sym typeface="+mn-lt"/>
              </a:rPr>
              <a:t>穗状纹</a:t>
            </a:r>
          </a:p>
        </p:txBody>
      </p:sp>
      <p:sp>
        <p:nvSpPr>
          <p:cNvPr id="11" name="矩形 10"/>
          <p:cNvSpPr/>
          <p:nvPr/>
        </p:nvSpPr>
        <p:spPr>
          <a:xfrm>
            <a:off x="7297740" y="2177967"/>
            <a:ext cx="3830370" cy="3274871"/>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穗状纹穗状纹是琪县苗族蜡染中独特的纹样，形似植物的穗状花序，并多以悬垂方式出现在作品的下方，并且可以根据需要多单元连接、延长，特命名为穗状纹，有三线穗状纹和四线穗状纹两种。</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214410" y="859324"/>
            <a:ext cx="3611119" cy="591215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4399424" y="1797740"/>
            <a:ext cx="3647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蜡染的制作</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第五单元</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961" y="1784439"/>
            <a:ext cx="2880186" cy="2880186"/>
          </a:xfrm>
          <a:prstGeom prst="rect">
            <a:avLst/>
          </a:prstGeom>
        </p:spPr>
      </p:pic>
      <p:sp>
        <p:nvSpPr>
          <p:cNvPr id="3" name="矩形 2"/>
          <p:cNvSpPr/>
          <p:nvPr/>
        </p:nvSpPr>
        <p:spPr bwMode="auto">
          <a:xfrm>
            <a:off x="3890909" y="561701"/>
            <a:ext cx="441018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a:t>
            </a:r>
            <a:r>
              <a:rPr lang="zh-CN" altLang="en-US" sz="3200" dirty="0">
                <a:solidFill>
                  <a:srgbClr val="024879"/>
                </a:solidFill>
                <a:latin typeface="思源黑体" panose="020B0800000000000000" charset="-122"/>
                <a:ea typeface="思源黑体" panose="020B0800000000000000" charset="-122"/>
                <a:sym typeface="+mn-ea"/>
              </a:rPr>
              <a:t>材料准备</a:t>
            </a:r>
            <a:endPar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endParaRP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721927" y="1772183"/>
            <a:ext cx="5990321" cy="4198201"/>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琪县苗族蜡染选用的布料大多是麻布和棉布两种，以前用的布都是自己种的麻和自己纺织成的白麻、土布，现在大多选用白棉布。绘制蜡染的织品一般都是用民间自织的白色土布，但也有采用机织白布、绵绸、府绸的。</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土布又称“粗布”、“家织布”。多采用全棉织造而成。土布是常常有规律的经向条纹，稍显粗糙。土布的特点是全棉、手纺、手织，但也有缺点，缺点就是幅宽比较窄、色牢度差。</a:t>
            </a:r>
          </a:p>
        </p:txBody>
      </p:sp>
      <p:sp>
        <p:nvSpPr>
          <p:cNvPr id="18" name="矩形 17"/>
          <p:cNvSpPr/>
          <p:nvPr/>
        </p:nvSpPr>
        <p:spPr>
          <a:xfrm>
            <a:off x="3863268" y="4842521"/>
            <a:ext cx="784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土布</a:t>
            </a: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4416" t="11966"/>
          <a:stretch>
            <a:fillRect/>
          </a:stretch>
        </p:blipFill>
        <p:spPr>
          <a:xfrm>
            <a:off x="864492" y="3633468"/>
            <a:ext cx="2151329" cy="198140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249435" y="561701"/>
            <a:ext cx="7693132"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lvl="0" algn="ctr" defTabSz="457200" fontAlgn="bas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材料</a:t>
            </a:r>
            <a:r>
              <a:rPr lang="zh-CN" altLang="en-US" sz="3200" dirty="0">
                <a:solidFill>
                  <a:srgbClr val="024879"/>
                </a:solidFill>
                <a:latin typeface="思源黑体" panose="020B0800000000000000" charset="-122"/>
                <a:ea typeface="思源黑体" panose="020B0800000000000000" charset="-122"/>
                <a:sym typeface="+mn-ea"/>
              </a:rPr>
              <a:t>准备（染料与防染剂</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775995" y="1677727"/>
            <a:ext cx="5723277" cy="4618572"/>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防染剂主要是黄蜡</a:t>
            </a:r>
            <a:r>
              <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即蜂蜡</a:t>
            </a:r>
            <a:r>
              <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，有时也掺和白蜡使用。 蜂蜡是蜜蜂腹部蜡腺的分泌物，它不溶于水，但加温后可以融化。就是利用它的这一特点作为蜡染的防染剂。古代没有化学染料，只有天然植物染料，能满足低温染色的只有靛蓝一种。当然，可以制作靛蓝的植物有多种，比如蓼科的蓼蓝、十字花科的菘蓝、豆科的木蓝等多种植物茎叶都可以发酵制造靛蓝染料。</a:t>
            </a:r>
            <a:endPar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苗族蜡绘用的蜡主要有蜂蜡、白蜡</a:t>
            </a:r>
            <a:r>
              <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石蜡</a:t>
            </a:r>
            <a:r>
              <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和黑蜡。白蜡呈白色，为石化产品，性松脆，易出现碎裂冰纹。黑蜡是由染布时脱下的蜡回收凝练形成，绘制纹样较白、较亮。</a:t>
            </a:r>
            <a:endPar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826" y="3833927"/>
            <a:ext cx="1869936" cy="1869936"/>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826" y="1694076"/>
            <a:ext cx="3087077" cy="2054836"/>
          </a:xfrm>
          <a:prstGeom prst="rect">
            <a:avLst/>
          </a:prstGeom>
        </p:spPr>
      </p:pic>
      <p:sp>
        <p:nvSpPr>
          <p:cNvPr id="17" name="矩形 16"/>
          <p:cNvSpPr/>
          <p:nvPr/>
        </p:nvSpPr>
        <p:spPr>
          <a:xfrm>
            <a:off x="3684345" y="5835211"/>
            <a:ext cx="142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蜂蜡（防染剂）</a:t>
            </a:r>
          </a:p>
        </p:txBody>
      </p:sp>
      <p:sp>
        <p:nvSpPr>
          <p:cNvPr id="18" name="矩形 17"/>
          <p:cNvSpPr/>
          <p:nvPr/>
        </p:nvSpPr>
        <p:spPr>
          <a:xfrm>
            <a:off x="1618360" y="5835211"/>
            <a:ext cx="631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蓼蓝</a:t>
            </a: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9502" y="3835724"/>
            <a:ext cx="2815525" cy="186813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070173" y="561701"/>
            <a:ext cx="6051657"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制作工具（蜡锅）</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459292" y="1494470"/>
            <a:ext cx="4904312" cy="4659865"/>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制作工具主要有蜡锅、案板、熨石、蜡刀</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画笔</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。蜡锅是盛蜡液的容器，铁锅、瓷碗都可以。其方法是把适量的蜂蜡放在容器里，置于热木灰或熔蜡炉上将蜡熔化。不管用哪种方法熔蜡，都应将蜡熔化且保持</a:t>
            </a:r>
            <a:r>
              <a:rPr kumimoji="0" lang="en-US" altLang="zh-CN" sz="2000" b="0"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60℃~70</a:t>
            </a:r>
            <a:r>
              <a:rPr kumimoji="0" lang="zh-CN" altLang="en-US" sz="2000" b="0"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的恒温。温度太高，蜡汁点在布上便立即渗浸四周，不仅使花纹模糊不清，还会使花纹的粗细不匀称；温度太低，蜡汁点在布上黏不稳，等蜡汁完全冷却后，就会脱落，花纹也就不会存在。</a:t>
            </a:r>
            <a:endPar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b="38713"/>
          <a:stretch>
            <a:fillRect/>
          </a:stretch>
        </p:blipFill>
        <p:spPr>
          <a:xfrm>
            <a:off x="711833" y="1606501"/>
            <a:ext cx="3589445" cy="238573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1098" b="27615"/>
          <a:stretch>
            <a:fillRect/>
          </a:stretch>
        </p:blipFill>
        <p:spPr>
          <a:xfrm>
            <a:off x="2869847" y="3567545"/>
            <a:ext cx="3511907" cy="2586790"/>
          </a:xfrm>
          <a:prstGeom prst="rect">
            <a:avLst/>
          </a:prstGeom>
        </p:spPr>
      </p:pic>
      <p:sp>
        <p:nvSpPr>
          <p:cNvPr id="14" name="矩形 13"/>
          <p:cNvSpPr/>
          <p:nvPr/>
        </p:nvSpPr>
        <p:spPr>
          <a:xfrm>
            <a:off x="1714224" y="4298375"/>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蜡锅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070173" y="561701"/>
            <a:ext cx="6051657"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制作工具（蜡刀）</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211581" y="1694076"/>
            <a:ext cx="5127381" cy="4198201"/>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蜡刀即为蜡绘的“笔”，是一种自制的铜刀。因为用毛笔蘸蜡容易冷却凝固， 而钢制的画刀便于保温。这种钢刀是用两片或多片形状相同的薄铜片组成，一端缚在木柄上，刀口微开而中间略空，以易于蘸蓄蜂蜡。根据绘制需要，有半圆形、三角形、斧形和新型蜡刀。蜡刀的挑选与钢笔有些相似。首先看是否划得顺；其次要看刀口是否细、尖和锋利；最后看刀型是否好看。</a:t>
            </a:r>
            <a:endPar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1123" y="1694076"/>
            <a:ext cx="3894938" cy="2434336"/>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9701" t="44848" b="14065"/>
          <a:stretch>
            <a:fillRect/>
          </a:stretch>
        </p:blipFill>
        <p:spPr>
          <a:xfrm>
            <a:off x="1521123" y="4258921"/>
            <a:ext cx="1817822" cy="1816046"/>
          </a:xfrm>
          <a:prstGeom prst="rect">
            <a:avLst/>
          </a:prstGeom>
        </p:spPr>
      </p:pic>
      <p:sp>
        <p:nvSpPr>
          <p:cNvPr id="14" name="矩形 13"/>
          <p:cNvSpPr/>
          <p:nvPr/>
        </p:nvSpPr>
        <p:spPr>
          <a:xfrm>
            <a:off x="1084254" y="4689890"/>
            <a:ext cx="3661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斧头蜡</a:t>
            </a:r>
            <a:endParaRPr kumimoji="0" lang="en-US" altLang="zh-CN"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endParaRPr>
          </a:p>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刀</a:t>
            </a: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245" b="86"/>
          <a:stretch>
            <a:fillRect/>
          </a:stretch>
        </p:blipFill>
        <p:spPr>
          <a:xfrm>
            <a:off x="3521928" y="4262869"/>
            <a:ext cx="2479965" cy="1802109"/>
          </a:xfrm>
          <a:prstGeom prst="rect">
            <a:avLst/>
          </a:prstGeom>
        </p:spPr>
      </p:pic>
      <p:sp>
        <p:nvSpPr>
          <p:cNvPr id="17" name="矩形 16"/>
          <p:cNvSpPr/>
          <p:nvPr/>
        </p:nvSpPr>
        <p:spPr>
          <a:xfrm>
            <a:off x="4365744" y="6074967"/>
            <a:ext cx="10503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新型蜡刀</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454621" y="561701"/>
            <a:ext cx="728276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制作工具（案板、熨石）</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14345" y="4635829"/>
            <a:ext cx="5127381" cy="1710084"/>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案板是蜡绘时的工作台。一般选用木板，根据需要，呈长方形，长约</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米，宽约</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50</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厘米</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一般比布稍宽一些就行</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，板面要求平整、光滑，不要有坑窝或者裂缝。</a:t>
            </a:r>
            <a:endPar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075" t="27273" r="48123" b="27879"/>
          <a:stretch>
            <a:fillRect/>
          </a:stretch>
        </p:blipFill>
        <p:spPr>
          <a:xfrm>
            <a:off x="1978150" y="1795836"/>
            <a:ext cx="2669915" cy="2677846"/>
          </a:xfrm>
          <a:prstGeom prst="rect">
            <a:avLst/>
          </a:prstGeom>
        </p:spPr>
      </p:pic>
      <p:sp>
        <p:nvSpPr>
          <p:cNvPr id="14" name="文本框 13"/>
          <p:cNvSpPr txBox="1"/>
          <p:nvPr/>
        </p:nvSpPr>
        <p:spPr>
          <a:xfrm>
            <a:off x="6755113" y="4635829"/>
            <a:ext cx="4356234" cy="1294585"/>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熨石是平整蜡染布的石头，一般选用比较光滑、平整、呈块状、手掌握合适的鹅卵石</a:t>
            </a:r>
            <a:endPar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1998" y="1795836"/>
            <a:ext cx="3742463" cy="2470322"/>
          </a:xfrm>
          <a:prstGeom prst="rect">
            <a:avLst/>
          </a:prstGeom>
        </p:spPr>
      </p:pic>
      <p:sp>
        <p:nvSpPr>
          <p:cNvPr id="17" name="矩形 16"/>
          <p:cNvSpPr/>
          <p:nvPr/>
        </p:nvSpPr>
        <p:spPr>
          <a:xfrm>
            <a:off x="4641159" y="4266158"/>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案板</a:t>
            </a:r>
          </a:p>
        </p:txBody>
      </p:sp>
      <p:sp>
        <p:nvSpPr>
          <p:cNvPr id="18" name="矩形 17"/>
          <p:cNvSpPr/>
          <p:nvPr/>
        </p:nvSpPr>
        <p:spPr>
          <a:xfrm>
            <a:off x="10804461" y="4328051"/>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熨石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890909" y="561701"/>
            <a:ext cx="441018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制作工序</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927274" y="1694076"/>
            <a:ext cx="4549448" cy="448494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蜡染制作工艺</a:t>
            </a:r>
            <a:r>
              <a:rPr kumimoji="0" lang="zh-CN" altLang="en-US" sz="1600" b="1"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首先</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是调蜡，将黄蜡放入锅中，用小火让它慢慢溶解；</a:t>
            </a:r>
            <a:r>
              <a:rPr kumimoji="0" lang="zh-CN" altLang="en-US" sz="1600" b="1"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其次</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是碾布，将适当尺寸的布匹放在专门的案板上，用光滑的鹅卵石反复打磨至表面光滑；</a:t>
            </a:r>
            <a:r>
              <a:rPr kumimoji="0" lang="zh-CN" altLang="en-US" sz="1600" b="1"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第三步</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是绘图，在碾好的布匹上作画。人工蜡染没有固定的图案和花样，都是靠蜡染艺人在脑海中构图，用蜡刀蘸着蜡汁绘制图案。</a:t>
            </a:r>
            <a:r>
              <a:rPr kumimoji="0" lang="zh-CN" altLang="en-US" sz="1600" b="0"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第四步</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是渍染，将染缸中染料调成所需的颜色，如深蓝、天蓝、浅蓝、青灰、深灰等，然后将绘好画的布投入染缸渍染。</a:t>
            </a:r>
            <a:r>
              <a:rPr kumimoji="0" lang="zh-CN" altLang="en-US" sz="1600" b="1" i="0" u="sng"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最后一步</a:t>
            </a:r>
            <a:r>
              <a:rPr kumimoji="0" lang="zh-CN" altLang="en-US" sz="1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是去蜡，将布料渍染后用清水反复冲洗，再放入锅中用清水煮沸，等到蜡溶化后，捞出用清水清洗，图案便色彩分明，显出花纹。</a:t>
            </a:r>
            <a:endPar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85" y="1876093"/>
            <a:ext cx="6128261" cy="3762708"/>
          </a:xfrm>
          <a:prstGeom prst="rect">
            <a:avLst/>
          </a:prstGeom>
        </p:spPr>
      </p:pic>
      <p:sp>
        <p:nvSpPr>
          <p:cNvPr id="10" name="矩形 9"/>
          <p:cNvSpPr/>
          <p:nvPr/>
        </p:nvSpPr>
        <p:spPr>
          <a:xfrm>
            <a:off x="3158132" y="5780951"/>
            <a:ext cx="1014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蜡染材料</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900257" y="561701"/>
            <a:ext cx="639149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制作步骤（</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1.</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点蜡）</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368287" y="1961124"/>
            <a:ext cx="5127381" cy="3787575"/>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苗族蜡染中，点蜡是生产工艺流程中十分重要的技术环节，决定所绘制的纹样呈现与否。点蜡又叫“画蜡”，在一些苗族地区又叫“点蜡花”“点蜡幔”等，都是用蜡刀蘸蜡点画图案的意思。点蜡时只有同时掌握蜡刀技术、熔蜡的温度</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(60℃~70℃</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恒温</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、点蜡的速度和蜡刀角度的变化，才能绘制出光滑圆润、均匀饱满、极富弹性的直、曲线条，点出圆、半圆齿纹等各种图案的纹样。因此，线条要流畅，方能均匀。</a:t>
            </a:r>
          </a:p>
        </p:txBody>
      </p:sp>
      <p:sp>
        <p:nvSpPr>
          <p:cNvPr id="18" name="矩形 17"/>
          <p:cNvSpPr/>
          <p:nvPr/>
        </p:nvSpPr>
        <p:spPr>
          <a:xfrm>
            <a:off x="3054882" y="5908508"/>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点蜡</a:t>
            </a: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677" y="1735196"/>
            <a:ext cx="3167536" cy="2119715"/>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9759" y="3412882"/>
            <a:ext cx="4294909" cy="24897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900257" y="561701"/>
            <a:ext cx="639149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制作步骤（</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2.</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浸染）</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99563" y="1901905"/>
            <a:ext cx="4429850" cy="373653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浸染是蜡染中一个非常重要的步骤，是衡量一幅作品好坏的重要标准，起到承前启后的作用。一幅好的蜡染作品，构图是审美，点蜡是技术，浸染更是一门技术。蜡染浸染主要有两种方式：一是植物染色，二是化学染色。传统珙县苗族蜡染采用的是植物染色。</a:t>
            </a:r>
          </a:p>
        </p:txBody>
      </p:sp>
      <p:sp>
        <p:nvSpPr>
          <p:cNvPr id="18" name="矩形 17"/>
          <p:cNvSpPr/>
          <p:nvPr/>
        </p:nvSpPr>
        <p:spPr>
          <a:xfrm>
            <a:off x="2838097" y="5638441"/>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浸染</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332" y="1911700"/>
            <a:ext cx="5640694" cy="34549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900257" y="561701"/>
            <a:ext cx="639149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制作流程（</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2.</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浸染）</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445665" y="1521457"/>
            <a:ext cx="1197029" cy="8245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若水已变质需另用蓝靛发酵</a:t>
            </a:r>
          </a:p>
        </p:txBody>
      </p:sp>
      <p:sp>
        <p:nvSpPr>
          <p:cNvPr id="10" name="矩形 9"/>
          <p:cNvSpPr/>
          <p:nvPr/>
        </p:nvSpPr>
        <p:spPr>
          <a:xfrm>
            <a:off x="8315655" y="1521457"/>
            <a:ext cx="1890957" cy="82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如水未变质，可再等</a:t>
            </a:r>
            <a:r>
              <a:rPr lang="en-US" altLang="zh-CN" sz="1600" dirty="0"/>
              <a:t>2~</a:t>
            </a:r>
            <a:r>
              <a:rPr lang="zh-CN" altLang="en-US" sz="1600" dirty="0"/>
              <a:t>天观察是否发酵</a:t>
            </a:r>
          </a:p>
        </p:txBody>
      </p:sp>
      <p:sp>
        <p:nvSpPr>
          <p:cNvPr id="11" name="矩形 10"/>
          <p:cNvSpPr/>
          <p:nvPr/>
        </p:nvSpPr>
        <p:spPr>
          <a:xfrm>
            <a:off x="8856800" y="4235409"/>
            <a:ext cx="2576945"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0.5kg</a:t>
            </a:r>
            <a:r>
              <a:rPr lang="zh-CN" altLang="en-US" sz="1600" dirty="0"/>
              <a:t>酒稀释</a:t>
            </a:r>
            <a:r>
              <a:rPr lang="en-US" altLang="zh-CN" sz="1600" dirty="0"/>
              <a:t>250g</a:t>
            </a:r>
            <a:r>
              <a:rPr lang="zh-CN" altLang="en-US" sz="1600" dirty="0"/>
              <a:t>蓝靛泥</a:t>
            </a:r>
          </a:p>
        </p:txBody>
      </p:sp>
      <p:sp>
        <p:nvSpPr>
          <p:cNvPr id="13" name="矩形 12"/>
          <p:cNvSpPr/>
          <p:nvPr/>
        </p:nvSpPr>
        <p:spPr>
          <a:xfrm>
            <a:off x="4807525" y="5658340"/>
            <a:ext cx="2576945"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250g</a:t>
            </a:r>
            <a:r>
              <a:rPr lang="zh-CN" altLang="en-US" sz="1600" dirty="0"/>
              <a:t>甜酒</a:t>
            </a:r>
            <a:r>
              <a:rPr lang="en-US" altLang="zh-CN" sz="1600" dirty="0"/>
              <a:t>+1.2~2.5kg</a:t>
            </a:r>
            <a:r>
              <a:rPr lang="zh-CN" altLang="en-US" sz="1600" dirty="0"/>
              <a:t>水</a:t>
            </a:r>
          </a:p>
        </p:txBody>
      </p:sp>
      <p:sp>
        <p:nvSpPr>
          <p:cNvPr id="14" name="矩形 13"/>
          <p:cNvSpPr/>
          <p:nvPr/>
        </p:nvSpPr>
        <p:spPr>
          <a:xfrm>
            <a:off x="5105684" y="3969840"/>
            <a:ext cx="1662356"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布呈淡蓝色、淡灰色</a:t>
            </a:r>
          </a:p>
        </p:txBody>
      </p:sp>
      <p:sp>
        <p:nvSpPr>
          <p:cNvPr id="15" name="矩形 14"/>
          <p:cNvSpPr/>
          <p:nvPr/>
        </p:nvSpPr>
        <p:spPr>
          <a:xfrm>
            <a:off x="3523531" y="3969840"/>
            <a:ext cx="1124533"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布呈黄色</a:t>
            </a:r>
          </a:p>
        </p:txBody>
      </p:sp>
      <p:sp>
        <p:nvSpPr>
          <p:cNvPr id="16" name="矩形 15"/>
          <p:cNvSpPr/>
          <p:nvPr/>
        </p:nvSpPr>
        <p:spPr>
          <a:xfrm>
            <a:off x="3762136" y="2977520"/>
            <a:ext cx="1771857" cy="714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放入小块湿棉布或麻布</a:t>
            </a:r>
            <a:endParaRPr lang="en-US" altLang="zh-CN" sz="1600" dirty="0"/>
          </a:p>
          <a:p>
            <a:pPr algn="ctr"/>
            <a:r>
              <a:rPr lang="en-US" altLang="zh-CN" sz="1600" dirty="0"/>
              <a:t>20-30min</a:t>
            </a:r>
            <a:endParaRPr lang="zh-CN" altLang="en-US" dirty="0"/>
          </a:p>
        </p:txBody>
      </p:sp>
      <p:sp>
        <p:nvSpPr>
          <p:cNvPr id="17" name="矩形 16"/>
          <p:cNvSpPr/>
          <p:nvPr/>
        </p:nvSpPr>
        <p:spPr>
          <a:xfrm>
            <a:off x="958336" y="2977519"/>
            <a:ext cx="2078181" cy="714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缸水呈嫩绿色且表面有游动的丝网状水纹</a:t>
            </a:r>
          </a:p>
        </p:txBody>
      </p:sp>
      <p:sp>
        <p:nvSpPr>
          <p:cNvPr id="19" name="矩形 18"/>
          <p:cNvSpPr/>
          <p:nvPr/>
        </p:nvSpPr>
        <p:spPr>
          <a:xfrm>
            <a:off x="2930866" y="2201411"/>
            <a:ext cx="928254"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水缸</a:t>
            </a:r>
          </a:p>
        </p:txBody>
      </p:sp>
      <p:sp>
        <p:nvSpPr>
          <p:cNvPr id="20" name="矩形 19"/>
          <p:cNvSpPr/>
          <p:nvPr/>
        </p:nvSpPr>
        <p:spPr>
          <a:xfrm>
            <a:off x="1533300" y="1426166"/>
            <a:ext cx="928254"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蓝靛泥</a:t>
            </a:r>
          </a:p>
        </p:txBody>
      </p:sp>
      <p:sp>
        <p:nvSpPr>
          <p:cNvPr id="21" name="矩形 20"/>
          <p:cNvSpPr/>
          <p:nvPr/>
        </p:nvSpPr>
        <p:spPr>
          <a:xfrm>
            <a:off x="4328432" y="1421829"/>
            <a:ext cx="928254"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水</a:t>
            </a:r>
          </a:p>
        </p:txBody>
      </p:sp>
      <p:sp>
        <p:nvSpPr>
          <p:cNvPr id="22" name="矩形 21"/>
          <p:cNvSpPr/>
          <p:nvPr/>
        </p:nvSpPr>
        <p:spPr>
          <a:xfrm>
            <a:off x="2930866" y="1426166"/>
            <a:ext cx="928254"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白酒</a:t>
            </a:r>
          </a:p>
        </p:txBody>
      </p:sp>
      <p:sp>
        <p:nvSpPr>
          <p:cNvPr id="4" name="箭头: 下 3"/>
          <p:cNvSpPr/>
          <p:nvPr/>
        </p:nvSpPr>
        <p:spPr>
          <a:xfrm>
            <a:off x="3245913" y="1930252"/>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下 22"/>
          <p:cNvSpPr/>
          <p:nvPr/>
        </p:nvSpPr>
        <p:spPr>
          <a:xfrm>
            <a:off x="3783771" y="2720956"/>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下 23"/>
          <p:cNvSpPr/>
          <p:nvPr/>
        </p:nvSpPr>
        <p:spPr>
          <a:xfrm>
            <a:off x="2728980" y="2713165"/>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下 24"/>
          <p:cNvSpPr/>
          <p:nvPr/>
        </p:nvSpPr>
        <p:spPr>
          <a:xfrm>
            <a:off x="5533993" y="3706349"/>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下 25"/>
          <p:cNvSpPr/>
          <p:nvPr/>
        </p:nvSpPr>
        <p:spPr>
          <a:xfrm>
            <a:off x="4020716" y="3706349"/>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下 26"/>
          <p:cNvSpPr/>
          <p:nvPr/>
        </p:nvSpPr>
        <p:spPr>
          <a:xfrm>
            <a:off x="5818926" y="4491718"/>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下 27"/>
          <p:cNvSpPr/>
          <p:nvPr/>
        </p:nvSpPr>
        <p:spPr>
          <a:xfrm>
            <a:off x="5842524" y="5378650"/>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箭头: 下 28"/>
          <p:cNvSpPr/>
          <p:nvPr/>
        </p:nvSpPr>
        <p:spPr>
          <a:xfrm rot="16200000">
            <a:off x="7401903" y="6039211"/>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爆炸形: 8 pt  5"/>
          <p:cNvSpPr/>
          <p:nvPr/>
        </p:nvSpPr>
        <p:spPr>
          <a:xfrm>
            <a:off x="1381302" y="3875843"/>
            <a:ext cx="1178894" cy="714975"/>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成功</a:t>
            </a:r>
          </a:p>
        </p:txBody>
      </p:sp>
      <p:sp>
        <p:nvSpPr>
          <p:cNvPr id="31" name="箭头: 下 30"/>
          <p:cNvSpPr/>
          <p:nvPr/>
        </p:nvSpPr>
        <p:spPr>
          <a:xfrm>
            <a:off x="1827418" y="3692493"/>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箭头: 下 31"/>
          <p:cNvSpPr/>
          <p:nvPr/>
        </p:nvSpPr>
        <p:spPr>
          <a:xfrm>
            <a:off x="3604576" y="4521893"/>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箭头: 下 32"/>
          <p:cNvSpPr/>
          <p:nvPr/>
        </p:nvSpPr>
        <p:spPr>
          <a:xfrm rot="10800000">
            <a:off x="8770850" y="3969840"/>
            <a:ext cx="298159" cy="263491"/>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云形 38"/>
          <p:cNvSpPr/>
          <p:nvPr/>
        </p:nvSpPr>
        <p:spPr>
          <a:xfrm>
            <a:off x="5299578" y="4721254"/>
            <a:ext cx="1342872" cy="641197"/>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不成功</a:t>
            </a:r>
          </a:p>
        </p:txBody>
      </p:sp>
      <p:sp>
        <p:nvSpPr>
          <p:cNvPr id="40" name="箭头: 下 39"/>
          <p:cNvSpPr/>
          <p:nvPr/>
        </p:nvSpPr>
        <p:spPr>
          <a:xfrm rot="16200000">
            <a:off x="7971555" y="4816781"/>
            <a:ext cx="298160" cy="1472330"/>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箭头: 下 40"/>
          <p:cNvSpPr/>
          <p:nvPr/>
        </p:nvSpPr>
        <p:spPr>
          <a:xfrm rot="10800000">
            <a:off x="10747514" y="3504499"/>
            <a:ext cx="298160" cy="714976"/>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箭头: 下 41"/>
          <p:cNvSpPr/>
          <p:nvPr/>
        </p:nvSpPr>
        <p:spPr>
          <a:xfrm rot="8142978">
            <a:off x="9940257" y="2316405"/>
            <a:ext cx="298160" cy="714976"/>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箭头: 下 42"/>
          <p:cNvSpPr/>
          <p:nvPr/>
        </p:nvSpPr>
        <p:spPr>
          <a:xfrm rot="10800000">
            <a:off x="10964070" y="2418116"/>
            <a:ext cx="298160" cy="394188"/>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爆炸形: 8 pt  43"/>
          <p:cNvSpPr/>
          <p:nvPr/>
        </p:nvSpPr>
        <p:spPr>
          <a:xfrm>
            <a:off x="3149538" y="4710074"/>
            <a:ext cx="1178894" cy="714975"/>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成功</a:t>
            </a:r>
          </a:p>
        </p:txBody>
      </p:sp>
      <p:sp>
        <p:nvSpPr>
          <p:cNvPr id="45" name="爆炸形: 8 pt  44"/>
          <p:cNvSpPr/>
          <p:nvPr/>
        </p:nvSpPr>
        <p:spPr>
          <a:xfrm>
            <a:off x="8315655" y="3305111"/>
            <a:ext cx="1178894" cy="714975"/>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成功</a:t>
            </a:r>
          </a:p>
        </p:txBody>
      </p:sp>
      <p:sp>
        <p:nvSpPr>
          <p:cNvPr id="46" name="爆炸形: 8 pt  45"/>
          <p:cNvSpPr/>
          <p:nvPr/>
        </p:nvSpPr>
        <p:spPr>
          <a:xfrm>
            <a:off x="7709688" y="5765278"/>
            <a:ext cx="1178894" cy="714975"/>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成功</a:t>
            </a:r>
          </a:p>
        </p:txBody>
      </p:sp>
      <p:sp>
        <p:nvSpPr>
          <p:cNvPr id="47" name="云形 46"/>
          <p:cNvSpPr/>
          <p:nvPr/>
        </p:nvSpPr>
        <p:spPr>
          <a:xfrm>
            <a:off x="10145272" y="2852701"/>
            <a:ext cx="1342872" cy="641197"/>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不成功</a:t>
            </a:r>
          </a:p>
        </p:txBody>
      </p:sp>
      <p:sp>
        <p:nvSpPr>
          <p:cNvPr id="48" name="云形 47"/>
          <p:cNvSpPr/>
          <p:nvPr/>
        </p:nvSpPr>
        <p:spPr>
          <a:xfrm>
            <a:off x="9272095" y="5186233"/>
            <a:ext cx="1342872" cy="641197"/>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不成功</a:t>
            </a:r>
          </a:p>
        </p:txBody>
      </p:sp>
      <p:sp>
        <p:nvSpPr>
          <p:cNvPr id="49" name="箭头: 下 48"/>
          <p:cNvSpPr/>
          <p:nvPr/>
        </p:nvSpPr>
        <p:spPr>
          <a:xfrm rot="12293254">
            <a:off x="10096485" y="4825192"/>
            <a:ext cx="220253" cy="283877"/>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26419" y="1871464"/>
            <a:ext cx="2822820" cy="38106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加入草木灰，用木棍搅拌</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2~5min</a:t>
            </a:r>
            <a:endPar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sp>
        <p:nvSpPr>
          <p:cNvPr id="52" name="文本框 51"/>
          <p:cNvSpPr txBox="1"/>
          <p:nvPr/>
        </p:nvSpPr>
        <p:spPr>
          <a:xfrm>
            <a:off x="3836661" y="2425067"/>
            <a:ext cx="2160841" cy="38106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封好缸口，三天后检查</a:t>
            </a:r>
          </a:p>
        </p:txBody>
      </p:sp>
      <p:sp>
        <p:nvSpPr>
          <p:cNvPr id="53" name="加号 52"/>
          <p:cNvSpPr/>
          <p:nvPr/>
        </p:nvSpPr>
        <p:spPr>
          <a:xfrm>
            <a:off x="2506478" y="1521457"/>
            <a:ext cx="370670" cy="34308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加号 53"/>
          <p:cNvSpPr/>
          <p:nvPr/>
        </p:nvSpPr>
        <p:spPr>
          <a:xfrm>
            <a:off x="3904345" y="1510935"/>
            <a:ext cx="370670" cy="34308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986474" y="4984427"/>
            <a:ext cx="2461560" cy="704232"/>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文火煮</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20min</a:t>
            </a: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后过滤加入缸搅拌，封好缸口，三天后检查</a:t>
            </a:r>
          </a:p>
        </p:txBody>
      </p:sp>
      <p:sp>
        <p:nvSpPr>
          <p:cNvPr id="56" name="文本框 55"/>
          <p:cNvSpPr txBox="1"/>
          <p:nvPr/>
        </p:nvSpPr>
        <p:spPr>
          <a:xfrm>
            <a:off x="8961187" y="3853304"/>
            <a:ext cx="2160841" cy="38106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封好缸口，三天后检查</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900256" y="561701"/>
            <a:ext cx="639149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制作步骤（</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3.</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脱蜡）</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015345" y="1513645"/>
            <a:ext cx="6508032" cy="4898072"/>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在苗族传统蜡染中，蜡染布浸染好后还未干时，不要立马退蜡和水洗，要晾干几天，让蓝靛色素与氧气充分结合，色素稳定后才能脱蜡和水洗。</a:t>
            </a:r>
            <a:endParaRPr kumimoji="0" lang="en-US" altLang="zh-CN"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endParaRPr lang="en-US" altLang="zh-CN" dirty="0">
              <a:solidFill>
                <a:prstClr val="black">
                  <a:lumMod val="65000"/>
                  <a:lumOff val="35000"/>
                </a:prstClr>
              </a:solidFill>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沸水脱蜡</a:t>
            </a:r>
            <a:endParaRPr kumimoji="0" lang="en-US" altLang="zh-CN"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脱蜡前将浸染好的布清洗一次，去掉渣滓和浮色，将蜡布放入锅里煮</a:t>
            </a:r>
            <a:r>
              <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3~5min</a:t>
            </a: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捞出放到另一个</a:t>
            </a:r>
            <a:r>
              <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40℃</a:t>
            </a: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左右的温水盆里搓洗， 再放入冷水里清洗， 一般两次较为彻底。</a:t>
            </a:r>
            <a:endPar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endPar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草木灰水沸水脱蜡</a:t>
            </a:r>
            <a:endParaRPr kumimoji="0" lang="en-US" altLang="zh-CN"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把草木灰放入锅中煮沸，操作方法同上，脱蜡效果比第一种效果明显，方式更快捷。</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311" y="1513645"/>
            <a:ext cx="3125648" cy="4222264"/>
          </a:xfrm>
          <a:prstGeom prst="rect">
            <a:avLst/>
          </a:prstGeom>
        </p:spPr>
      </p:pic>
      <p:sp>
        <p:nvSpPr>
          <p:cNvPr id="11" name="矩形 10"/>
          <p:cNvSpPr/>
          <p:nvPr/>
        </p:nvSpPr>
        <p:spPr>
          <a:xfrm>
            <a:off x="2504090" y="5949189"/>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脱蜡</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2900256" y="561701"/>
            <a:ext cx="6391493"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 制作步骤（</a:t>
            </a:r>
            <a:r>
              <a:rPr kumimoji="0" lang="en-US" altLang="zh-CN"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3.</a:t>
            </a: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脱蜡）</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785541" y="1807927"/>
            <a:ext cx="5635196" cy="4830040"/>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食用碱沸水脱蜡</a:t>
            </a:r>
            <a:endParaRPr kumimoji="0" lang="en-US" altLang="zh-CN"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在沸水里加入食用碱，操作方法同一，脱蜡效果比第一种效果明显，方式也更快捷，但食用碱对植物蓝靛浸染的布料蓝靛色素有伤害，容易失去光泽，一般情况下不采用。</a:t>
            </a:r>
            <a:endPar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endParaRPr lang="en-US" altLang="zh-CN" dirty="0">
              <a:solidFill>
                <a:prstClr val="black">
                  <a:lumMod val="65000"/>
                  <a:lumOff val="35000"/>
                </a:prstClr>
              </a:solidFill>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水洗</a:t>
            </a:r>
            <a:endParaRPr kumimoji="0" lang="en-US" altLang="zh-CN" sz="18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         脱蜡后一定要水洗干净，水洗时，不能用力使劲搓，只能用手轻轻拍打布料，因为植物蓝靛浸染属于冷染，色素只能在布纤维的表面，很难掺入到布的纤维内部。所以苗族妇女常说：植物蓝靛染色不怕水洗，只怕相互摩擦。</a:t>
            </a:r>
            <a:endParaRPr kumimoji="0" lang="en-US" altLang="zh-CN"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endParaRPr kumimoji="0" lang="zh-CN" altLang="en-US" sz="1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p:txBody>
      </p:sp>
      <p:sp>
        <p:nvSpPr>
          <p:cNvPr id="11" name="矩形 10"/>
          <p:cNvSpPr/>
          <p:nvPr/>
        </p:nvSpPr>
        <p:spPr>
          <a:xfrm>
            <a:off x="2796532" y="5656012"/>
            <a:ext cx="79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lt"/>
              </a:rPr>
              <a:t>水洗</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026" y="2175163"/>
            <a:ext cx="4906294" cy="327086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3706928" y="1797740"/>
            <a:ext cx="50321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蜡染的发展现状</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第六单元</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57010" y="561701"/>
            <a:ext cx="3877986"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珙县苗族蜡染的优势</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579233" y="2252524"/>
            <a:ext cx="4928613" cy="2814617"/>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蜡染受到国家的支持与重视，入选国家级非遗项目</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蜡染图案精美，解构严谨，线条流畅，色彩以蓝白为主，红、绿搭配，相对符合现代人们的审美</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3.</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珙县蜡染有政府地方扶持</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343" y="2168015"/>
            <a:ext cx="5304238" cy="298363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336273" y="561701"/>
            <a:ext cx="5519460"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珙县苗族蜡染发展遇到的问题</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308364" y="2404924"/>
            <a:ext cx="4928613" cy="3276282"/>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蜡染传承人少，传承蜡染的年轻人更少</a:t>
            </a:r>
            <a:endPar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蜡染纹样缺乏创新，传承人也缺乏对于纹样的创新。现在的年轻人不太喜欢这样的纹样</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3.</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蜡染市场普及度不高，大众对于这项艺术的了解很少</a:t>
            </a:r>
            <a:endPar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4.</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没有自己的品牌，</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传统</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市场也不大</a:t>
            </a:r>
          </a:p>
        </p:txBody>
      </p:sp>
      <p:pic>
        <p:nvPicPr>
          <p:cNvPr id="8" name="图片 7">
            <a:extLst>
              <a:ext uri="{FF2B5EF4-FFF2-40B4-BE49-F238E27FC236}">
                <a16:creationId xmlns:a16="http://schemas.microsoft.com/office/drawing/2014/main" id="{05C8CFE7-06AA-41B8-82C5-F21E416C4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344" y="2267544"/>
            <a:ext cx="5217656" cy="348115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951826" y="561701"/>
            <a:ext cx="4288354"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对珙县苗族蜡染的建议</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374366" y="1694076"/>
            <a:ext cx="4928613" cy="466127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开设蜡染课程，让更多人进行蜡染文化和技艺学习</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2.</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政府出资，搜集整理相关蜡染纹样，蜡染作品，做好蜡染文化宣传和蜡染作品的保护</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3.</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做好纹样创新，设计组合出适合年轻人的纹样，开发相关衍生品</a:t>
            </a:r>
            <a:endPar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4.</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政府扶持发展好旅游，用蜡染体验学习以及乡村风景结合</a:t>
            </a:r>
            <a:endPar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endParaRP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5..</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开发建立自己的蜡染品牌</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21" y="2246727"/>
            <a:ext cx="5322560" cy="336647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5182932" y="561701"/>
            <a:ext cx="1826141"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参考文献</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095998" y="2057548"/>
            <a:ext cx="4928613" cy="3736536"/>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a:t>
            </a:r>
            <a:r>
              <a:rPr kumimoji="0" lang="en-US" altLang="zh-CN"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1</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微软雅黑" panose="020B0503020204020204" pitchFamily="34" charset="-122"/>
                <a:cs typeface="+mn-ea"/>
                <a:sym typeface="+mn-lt"/>
              </a:rPr>
              <a:t>］张莉</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四川珙县苗族蜡染［</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M</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北京：中国纺织出版社，</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2020:16-55.</a:t>
            </a: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tabLst/>
              <a:defRPr/>
            </a:pP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2</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］王淑华</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传统蜡染技艺的传承与保护研究</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走访杨文斌先生的启示［</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J</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 </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专题研究，</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2018</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95-98.</a:t>
            </a:r>
          </a:p>
          <a:p>
            <a:pPr marL="0" marR="0" lvl="0" indent="0" algn="l" defTabSz="685800" rtl="0" eaLnBrk="1" fontAlgn="auto" latinLnBrk="0" hangingPunct="1">
              <a:lnSpc>
                <a:spcPct val="150000"/>
              </a:lnSpc>
              <a:spcBef>
                <a:spcPts val="0"/>
              </a:spcBef>
              <a:spcAft>
                <a:spcPts val="0"/>
              </a:spcAft>
              <a:buClr>
                <a:srgbClr val="E7E6E6">
                  <a:lumMod val="10000"/>
                </a:srgbClr>
              </a:buClr>
              <a:buSzTx/>
              <a:buFontTx/>
              <a:buNone/>
              <a:tabLst/>
              <a:defRPr/>
            </a:pP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3</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］彭雪梅</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符号学视角下珙县苗族蜡染的文化衍生品设计［</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D</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四川：西华大学，</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2020</a:t>
            </a:r>
            <a:r>
              <a:rPr lang="zh-CN" altLang="en-US" sz="2000" dirty="0">
                <a:solidFill>
                  <a:prstClr val="black">
                    <a:lumMod val="65000"/>
                    <a:lumOff val="35000"/>
                  </a:prstClr>
                </a:solidFill>
                <a:latin typeface="Calibri Light" panose="020F0302020204030204"/>
                <a:ea typeface="微软雅黑" panose="020B0503020204020204" pitchFamily="34" charset="-122"/>
                <a:cs typeface="+mn-ea"/>
                <a:sym typeface="+mn-lt"/>
              </a:rPr>
              <a:t>：</a:t>
            </a:r>
            <a:r>
              <a:rPr lang="en-US" altLang="zh-CN" sz="2000" dirty="0">
                <a:solidFill>
                  <a:prstClr val="black">
                    <a:lumMod val="65000"/>
                    <a:lumOff val="35000"/>
                  </a:prstClr>
                </a:solidFill>
                <a:latin typeface="Calibri Light" panose="020F0302020204030204"/>
                <a:ea typeface="微软雅黑" panose="020B0503020204020204" pitchFamily="34" charset="-122"/>
                <a:cs typeface="+mn-ea"/>
                <a:sym typeface="+mn-lt"/>
              </a:rPr>
              <a:t>124-126.</a:t>
            </a:r>
          </a:p>
        </p:txBody>
      </p:sp>
      <p:pic>
        <p:nvPicPr>
          <p:cNvPr id="4" name="图片 3">
            <a:extLst>
              <a:ext uri="{FF2B5EF4-FFF2-40B4-BE49-F238E27FC236}">
                <a16:creationId xmlns:a16="http://schemas.microsoft.com/office/drawing/2014/main" id="{7CC15C7E-38C2-4A0E-9AF2-E8203E2B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371" y="1818787"/>
            <a:ext cx="4095750" cy="4095750"/>
          </a:xfrm>
          <a:prstGeom prst="rect">
            <a:avLst/>
          </a:prstGeom>
        </p:spPr>
      </p:pic>
    </p:spTree>
    <p:extLst>
      <p:ext uri="{BB962C8B-B14F-4D97-AF65-F5344CB8AC3E}">
        <p14:creationId xmlns:p14="http://schemas.microsoft.com/office/powerpoint/2010/main" val="1976562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1miz-E856585-0B7C32CF"/>
          <p:cNvPicPr>
            <a:picLocks noChangeAspect="1"/>
          </p:cNvPicPr>
          <p:nvPr/>
        </p:nvPicPr>
        <p:blipFill>
          <a:blip r:embed="rId4"/>
          <a:srcRect l="51254"/>
          <a:stretch>
            <a:fillRect/>
          </a:stretch>
        </p:blipFill>
        <p:spPr>
          <a:xfrm>
            <a:off x="-12700" y="1034415"/>
            <a:ext cx="2234565" cy="4556125"/>
          </a:xfrm>
          <a:prstGeom prst="rect">
            <a:avLst/>
          </a:prstGeom>
        </p:spPr>
      </p:pic>
      <p:pic>
        <p:nvPicPr>
          <p:cNvPr id="5" name="图片 4" descr="51miz-E856585-0B7C32CF"/>
          <p:cNvPicPr>
            <a:picLocks noChangeAspect="1"/>
          </p:cNvPicPr>
          <p:nvPr/>
        </p:nvPicPr>
        <p:blipFill>
          <a:blip r:embed="rId4"/>
          <a:srcRect l="51254"/>
          <a:stretch>
            <a:fillRect/>
          </a:stretch>
        </p:blipFill>
        <p:spPr>
          <a:xfrm flipH="1">
            <a:off x="9956800" y="1034415"/>
            <a:ext cx="2234565" cy="4556125"/>
          </a:xfrm>
          <a:prstGeom prst="rect">
            <a:avLst/>
          </a:prstGeom>
        </p:spPr>
      </p:pic>
      <p:sp>
        <p:nvSpPr>
          <p:cNvPr id="6" name="矩形 5"/>
          <p:cNvSpPr/>
          <p:nvPr/>
        </p:nvSpPr>
        <p:spPr>
          <a:xfrm>
            <a:off x="3817620" y="2361565"/>
            <a:ext cx="4709160" cy="256540"/>
          </a:xfrm>
          <a:prstGeom prst="rect">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sysClr val="window" lastClr="FFFFFF"/>
              </a:solidFill>
              <a:effectLst/>
              <a:uLnTx/>
              <a:uFillTx/>
              <a:latin typeface="思源黑体" panose="020B0800000000000000" charset="-122"/>
              <a:ea typeface="思源黑体" panose="020B0800000000000000" charset="-122"/>
              <a:cs typeface="+mn-cs"/>
            </a:endParaRPr>
          </a:p>
        </p:txBody>
      </p:sp>
      <p:sp>
        <p:nvSpPr>
          <p:cNvPr id="11" name="矩形 10"/>
          <p:cNvSpPr/>
          <p:nvPr/>
        </p:nvSpPr>
        <p:spPr bwMode="auto">
          <a:xfrm>
            <a:off x="4745673" y="1797740"/>
            <a:ext cx="29546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CN" altLang="en-US" sz="5400" b="0" i="0" u="none" strike="noStrike" kern="12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mn-ea"/>
              </a:rPr>
              <a:t>文创设计</a:t>
            </a:r>
          </a:p>
        </p:txBody>
      </p:sp>
      <p:sp>
        <p:nvSpPr>
          <p:cNvPr id="12" name="矩形 11"/>
          <p:cNvSpPr/>
          <p:nvPr/>
        </p:nvSpPr>
        <p:spPr>
          <a:xfrm>
            <a:off x="3924300" y="2907030"/>
            <a:ext cx="4597400" cy="521970"/>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珙县苗族蜡染调查报告</a:t>
            </a:r>
          </a:p>
        </p:txBody>
      </p:sp>
      <p:sp>
        <p:nvSpPr>
          <p:cNvPr id="15" name="矩形: 圆角 14"/>
          <p:cNvSpPr/>
          <p:nvPr/>
        </p:nvSpPr>
        <p:spPr>
          <a:xfrm>
            <a:off x="5179060" y="4319905"/>
            <a:ext cx="2278380" cy="427355"/>
          </a:xfrm>
          <a:prstGeom prst="roundRect">
            <a:avLst>
              <a:gd name="adj" fmla="val 50000"/>
            </a:avLst>
          </a:prstGeom>
          <a:solidFill>
            <a:srgbClr val="E4B662"/>
          </a:solidFill>
          <a:ln>
            <a:noFill/>
          </a:ln>
        </p:spPr>
        <p:style>
          <a:lnRef idx="2">
            <a:srgbClr val="024879">
              <a:shade val="50000"/>
            </a:srgbClr>
          </a:lnRef>
          <a:fillRef idx="1">
            <a:srgbClr val="024879"/>
          </a:fillRef>
          <a:effectRef idx="0">
            <a:srgbClr val="024879"/>
          </a:effectRef>
          <a:fontRef idx="minor">
            <a:sysClr val="window" lastClr="FFFFFF"/>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第七单元</a:t>
            </a:r>
          </a:p>
        </p:txBody>
      </p:sp>
    </p:spTree>
    <p:custDataLst>
      <p:tags r:id="rId1"/>
    </p:custDataLst>
    <p:extLst>
      <p:ext uri="{BB962C8B-B14F-4D97-AF65-F5344CB8AC3E}">
        <p14:creationId xmlns:p14="http://schemas.microsoft.com/office/powerpoint/2010/main" val="2960250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5182932" y="561701"/>
            <a:ext cx="1826142"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文创设计</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pic>
        <p:nvPicPr>
          <p:cNvPr id="4" name="图片 3">
            <a:extLst>
              <a:ext uri="{FF2B5EF4-FFF2-40B4-BE49-F238E27FC236}">
                <a16:creationId xmlns:a16="http://schemas.microsoft.com/office/drawing/2014/main" id="{4059B661-E2F2-415D-99A2-662CF396F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384" y="2217615"/>
            <a:ext cx="3048000" cy="3052762"/>
          </a:xfrm>
          <a:prstGeom prst="rect">
            <a:avLst/>
          </a:prstGeom>
        </p:spPr>
      </p:pic>
      <p:pic>
        <p:nvPicPr>
          <p:cNvPr id="12" name="图片 11">
            <a:extLst>
              <a:ext uri="{FF2B5EF4-FFF2-40B4-BE49-F238E27FC236}">
                <a16:creationId xmlns:a16="http://schemas.microsoft.com/office/drawing/2014/main" id="{DF24B3A0-0F75-4533-9823-2704F7EA0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2525" y="2209517"/>
            <a:ext cx="2747577" cy="3060860"/>
          </a:xfrm>
          <a:prstGeom prst="rect">
            <a:avLst/>
          </a:prstGeom>
        </p:spPr>
      </p:pic>
      <p:sp>
        <p:nvSpPr>
          <p:cNvPr id="13" name="文本框 12">
            <a:extLst>
              <a:ext uri="{FF2B5EF4-FFF2-40B4-BE49-F238E27FC236}">
                <a16:creationId xmlns:a16="http://schemas.microsoft.com/office/drawing/2014/main" id="{A10E8D81-FB4E-4AC5-BE41-ABDB0F554BDB}"/>
              </a:ext>
            </a:extLst>
          </p:cNvPr>
          <p:cNvSpPr txBox="1"/>
          <p:nvPr/>
        </p:nvSpPr>
        <p:spPr>
          <a:xfrm>
            <a:off x="1375507" y="2408055"/>
            <a:ext cx="2438401" cy="2585323"/>
          </a:xfrm>
          <a:prstGeom prst="rect">
            <a:avLst/>
          </a:prstGeom>
          <a:noFill/>
        </p:spPr>
        <p:txBody>
          <a:bodyPr wrap="square" rtlCol="0">
            <a:spAutoFit/>
          </a:bodyPr>
          <a:lstStyle/>
          <a:p>
            <a:r>
              <a:rPr lang="zh-CN" altLang="en-US" dirty="0">
                <a:latin typeface="+mn-ea"/>
              </a:rPr>
              <a:t>拼布包的颜色个颜色排列灵感来自于蒙德里安的作品</a:t>
            </a:r>
            <a:r>
              <a:rPr lang="en-US" altLang="zh-CN" dirty="0">
                <a:latin typeface="+mn-ea"/>
              </a:rPr>
              <a:t>,</a:t>
            </a:r>
            <a:r>
              <a:rPr lang="zh-CN" altLang="en-US" dirty="0">
                <a:latin typeface="+mn-ea"/>
              </a:rPr>
              <a:t>作品两面均采用相同的排列组合，黑线则是用两块布的拼贴交接代替，而其中有颜色的部分是结合自己重新设计的珙县蜡染纹样。</a:t>
            </a:r>
          </a:p>
        </p:txBody>
      </p:sp>
    </p:spTree>
    <p:extLst>
      <p:ext uri="{BB962C8B-B14F-4D97-AF65-F5344CB8AC3E}">
        <p14:creationId xmlns:p14="http://schemas.microsoft.com/office/powerpoint/2010/main" val="3147560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5182932" y="561701"/>
            <a:ext cx="1826142" cy="584775"/>
          </a:xfrm>
          <a:prstGeom prst="rect">
            <a:avLst/>
          </a:prstGeom>
          <a:noFill/>
          <a:ln>
            <a:noFill/>
          </a:ln>
          <a:extLst>
            <a:ext uri="{909E8E84-426E-40DD-AFC4-6F175D3DCCD1}">
              <a14:hiddenFill xmlns:a14="http://schemas.microsoft.com/office/drawing/2010/main">
                <a:solidFill>
                  <a:srgbClr val="FFFFFF"/>
                </a:solidFill>
              </a14:hiddenFill>
            </a:ext>
          </a:extLst>
        </p:spPr>
        <p:txBody>
          <a:bodyPr wrap="none">
            <a:spAutoFit/>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024879"/>
                </a:solidFill>
                <a:effectLst/>
                <a:uLnTx/>
                <a:uFillTx/>
                <a:latin typeface="思源黑体" panose="020B0800000000000000" charset="-122"/>
                <a:ea typeface="思源黑体" panose="020B0800000000000000" charset="-122"/>
                <a:cs typeface="+mn-cs"/>
                <a:sym typeface="+mn-ea"/>
              </a:rPr>
              <a:t>文创设计</a:t>
            </a:r>
          </a:p>
        </p:txBody>
      </p:sp>
      <p:sp>
        <p:nvSpPr>
          <p:cNvPr id="5" name="矩形 4"/>
          <p:cNvSpPr/>
          <p:nvPr/>
        </p:nvSpPr>
        <p:spPr>
          <a:xfrm>
            <a:off x="4648065" y="1109301"/>
            <a:ext cx="2895867" cy="316865"/>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24879"/>
                </a:solidFill>
                <a:effectLst/>
                <a:uLnTx/>
                <a:uFillTx/>
                <a:latin typeface="思源黑体 Light" panose="020B0300000000000000" charset="-122"/>
                <a:ea typeface="思源黑体 Light" panose="020B0300000000000000" charset="-122"/>
                <a:cs typeface="+mn-cs"/>
              </a:rPr>
              <a:t>珙 县 苗 族 蜡 染 调 查 报 告</a:t>
            </a:r>
          </a:p>
        </p:txBody>
      </p:sp>
      <p:cxnSp>
        <p:nvCxnSpPr>
          <p:cNvPr id="7" name="直接连接符 6"/>
          <p:cNvCxnSpPr/>
          <p:nvPr/>
        </p:nvCxnSpPr>
        <p:spPr>
          <a:xfrm>
            <a:off x="5991604" y="1491375"/>
            <a:ext cx="219977" cy="0"/>
          </a:xfrm>
          <a:prstGeom prst="line">
            <a:avLst/>
          </a:prstGeom>
          <a:ln w="28575">
            <a:solidFill>
              <a:srgbClr val="024879"/>
            </a:solidFill>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1BCC3DEE-9317-4E15-B90E-DF5E6F343D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74593" y="2336800"/>
            <a:ext cx="2606641" cy="2069880"/>
          </a:xfrm>
          <a:prstGeom prst="rect">
            <a:avLst/>
          </a:prstGeom>
        </p:spPr>
      </p:pic>
      <p:pic>
        <p:nvPicPr>
          <p:cNvPr id="9" name="图片 8">
            <a:extLst>
              <a:ext uri="{FF2B5EF4-FFF2-40B4-BE49-F238E27FC236}">
                <a16:creationId xmlns:a16="http://schemas.microsoft.com/office/drawing/2014/main" id="{D5A8E315-27A8-4127-B76F-F470FDD918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0237" y="2336800"/>
            <a:ext cx="2949073" cy="2064125"/>
          </a:xfrm>
          <a:prstGeom prst="rect">
            <a:avLst/>
          </a:prstGeom>
        </p:spPr>
      </p:pic>
      <p:pic>
        <p:nvPicPr>
          <p:cNvPr id="13" name="图片 12">
            <a:extLst>
              <a:ext uri="{FF2B5EF4-FFF2-40B4-BE49-F238E27FC236}">
                <a16:creationId xmlns:a16="http://schemas.microsoft.com/office/drawing/2014/main" id="{6661CF32-E9F5-4C84-A7DD-7A213EBDFF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8558" y="2354617"/>
            <a:ext cx="2576396" cy="2046308"/>
          </a:xfrm>
          <a:prstGeom prst="rect">
            <a:avLst/>
          </a:prstGeom>
        </p:spPr>
      </p:pic>
      <p:pic>
        <p:nvPicPr>
          <p:cNvPr id="16" name="图片 15">
            <a:extLst>
              <a:ext uri="{FF2B5EF4-FFF2-40B4-BE49-F238E27FC236}">
                <a16:creationId xmlns:a16="http://schemas.microsoft.com/office/drawing/2014/main" id="{94ED4755-ABA9-4CB6-BBEF-DF861E021F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959" y="2336800"/>
            <a:ext cx="2198316" cy="2051537"/>
          </a:xfrm>
          <a:prstGeom prst="rect">
            <a:avLst/>
          </a:prstGeom>
        </p:spPr>
      </p:pic>
      <p:sp>
        <p:nvSpPr>
          <p:cNvPr id="17" name="文本框 16">
            <a:extLst>
              <a:ext uri="{FF2B5EF4-FFF2-40B4-BE49-F238E27FC236}">
                <a16:creationId xmlns:a16="http://schemas.microsoft.com/office/drawing/2014/main" id="{CE442060-024E-4209-96E8-93BB213570C6}"/>
              </a:ext>
            </a:extLst>
          </p:cNvPr>
          <p:cNvSpPr txBox="1"/>
          <p:nvPr/>
        </p:nvSpPr>
        <p:spPr>
          <a:xfrm>
            <a:off x="1008185" y="1681098"/>
            <a:ext cx="2782277" cy="400110"/>
          </a:xfrm>
          <a:prstGeom prst="rect">
            <a:avLst/>
          </a:prstGeom>
          <a:noFill/>
        </p:spPr>
        <p:txBody>
          <a:bodyPr wrap="square" rtlCol="0">
            <a:spAutoFit/>
          </a:bodyPr>
          <a:lstStyle/>
          <a:p>
            <a:r>
              <a:rPr lang="zh-CN" altLang="en-US" sz="2000" dirty="0"/>
              <a:t>作品展示</a:t>
            </a:r>
          </a:p>
        </p:txBody>
      </p:sp>
      <p:sp>
        <p:nvSpPr>
          <p:cNvPr id="18" name="矩形 17">
            <a:extLst>
              <a:ext uri="{FF2B5EF4-FFF2-40B4-BE49-F238E27FC236}">
                <a16:creationId xmlns:a16="http://schemas.microsoft.com/office/drawing/2014/main" id="{C9CEA09A-AFC7-4920-BF8F-7DE180A3AB8A}"/>
              </a:ext>
            </a:extLst>
          </p:cNvPr>
          <p:cNvSpPr/>
          <p:nvPr/>
        </p:nvSpPr>
        <p:spPr>
          <a:xfrm>
            <a:off x="1048360" y="4432781"/>
            <a:ext cx="1771513" cy="422295"/>
          </a:xfrm>
          <a:prstGeom prst="rect">
            <a:avLst/>
          </a:prstGeom>
        </p:spPr>
        <p:txBody>
          <a:bodyPr wrap="square">
            <a:spAutoFit/>
          </a:bodyPr>
          <a:lstStyle/>
          <a:p>
            <a:pPr defTabSz="685800">
              <a:lnSpc>
                <a:spcPct val="150000"/>
              </a:lnSpc>
              <a:buClr>
                <a:srgbClr val="E7E6E6">
                  <a:lumMod val="10000"/>
                </a:srgbClr>
              </a:buClr>
              <a:defRPr/>
            </a:pPr>
            <a:r>
              <a:rPr kumimoji="0" lang="zh-CN" altLang="en-US" sz="1600" b="0" i="0" u="none" strike="noStrike" kern="1200" cap="none" spc="0" normalizeH="0" baseline="0" noProof="0" dirty="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拼布手提包（红）</a:t>
            </a:r>
          </a:p>
        </p:txBody>
      </p:sp>
      <p:sp>
        <p:nvSpPr>
          <p:cNvPr id="19" name="矩形 18">
            <a:extLst>
              <a:ext uri="{FF2B5EF4-FFF2-40B4-BE49-F238E27FC236}">
                <a16:creationId xmlns:a16="http://schemas.microsoft.com/office/drawing/2014/main" id="{C595D78F-E0E9-4772-A930-E2A0EBEB9C34}"/>
              </a:ext>
            </a:extLst>
          </p:cNvPr>
          <p:cNvSpPr/>
          <p:nvPr/>
        </p:nvSpPr>
        <p:spPr>
          <a:xfrm>
            <a:off x="6409016" y="4432781"/>
            <a:ext cx="1771513" cy="422295"/>
          </a:xfrm>
          <a:prstGeom prst="rect">
            <a:avLst/>
          </a:prstGeom>
        </p:spPr>
        <p:txBody>
          <a:bodyPr wrap="square">
            <a:spAutoFit/>
          </a:bodyPr>
          <a:lstStyle/>
          <a:p>
            <a:pPr defTabSz="685800">
              <a:lnSpc>
                <a:spcPct val="150000"/>
              </a:lnSpc>
              <a:buClr>
                <a:srgbClr val="E7E6E6">
                  <a:lumMod val="10000"/>
                </a:srgbClr>
              </a:buClr>
              <a:defRPr/>
            </a:pPr>
            <a:r>
              <a:rPr kumimoji="0" lang="zh-CN" altLang="en-US" sz="1600" b="0" i="0" u="none" strike="noStrike" kern="1200" cap="none" spc="0" normalizeH="0" baseline="0" noProof="0" dirty="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拼布手提包（蓝）</a:t>
            </a:r>
          </a:p>
        </p:txBody>
      </p:sp>
      <p:sp>
        <p:nvSpPr>
          <p:cNvPr id="20" name="矩形 19">
            <a:extLst>
              <a:ext uri="{FF2B5EF4-FFF2-40B4-BE49-F238E27FC236}">
                <a16:creationId xmlns:a16="http://schemas.microsoft.com/office/drawing/2014/main" id="{379B9E3F-A0AB-485C-8B0C-310DC924C9F2}"/>
              </a:ext>
            </a:extLst>
          </p:cNvPr>
          <p:cNvSpPr/>
          <p:nvPr/>
        </p:nvSpPr>
        <p:spPr>
          <a:xfrm>
            <a:off x="3790462" y="4432781"/>
            <a:ext cx="1771513" cy="422295"/>
          </a:xfrm>
          <a:prstGeom prst="rect">
            <a:avLst/>
          </a:prstGeom>
        </p:spPr>
        <p:txBody>
          <a:bodyPr wrap="square">
            <a:spAutoFit/>
          </a:bodyPr>
          <a:lstStyle/>
          <a:p>
            <a:pPr defTabSz="685800">
              <a:lnSpc>
                <a:spcPct val="150000"/>
              </a:lnSpc>
              <a:buClr>
                <a:srgbClr val="E7E6E6">
                  <a:lumMod val="10000"/>
                </a:srgbClr>
              </a:buClr>
              <a:defRPr/>
            </a:pPr>
            <a:r>
              <a:rPr kumimoji="0" lang="zh-CN" altLang="en-US" sz="1600" b="0" i="0" u="none" strike="noStrike" kern="1200" cap="none" spc="0" normalizeH="0" baseline="0" noProof="0" dirty="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拼布帆布包</a:t>
            </a:r>
          </a:p>
        </p:txBody>
      </p:sp>
      <p:sp>
        <p:nvSpPr>
          <p:cNvPr id="21" name="矩形 20">
            <a:extLst>
              <a:ext uri="{FF2B5EF4-FFF2-40B4-BE49-F238E27FC236}">
                <a16:creationId xmlns:a16="http://schemas.microsoft.com/office/drawing/2014/main" id="{55CA7708-0FAD-4265-94E2-21D9FE6F6F7D}"/>
              </a:ext>
            </a:extLst>
          </p:cNvPr>
          <p:cNvSpPr/>
          <p:nvPr/>
        </p:nvSpPr>
        <p:spPr>
          <a:xfrm>
            <a:off x="9601200" y="4432781"/>
            <a:ext cx="1771513" cy="422295"/>
          </a:xfrm>
          <a:prstGeom prst="rect">
            <a:avLst/>
          </a:prstGeom>
        </p:spPr>
        <p:txBody>
          <a:bodyPr wrap="square">
            <a:spAutoFit/>
          </a:bodyPr>
          <a:lstStyle/>
          <a:p>
            <a:pPr defTabSz="685800">
              <a:lnSpc>
                <a:spcPct val="150000"/>
              </a:lnSpc>
              <a:buClr>
                <a:srgbClr val="E7E6E6">
                  <a:lumMod val="10000"/>
                </a:srgbClr>
              </a:buClr>
              <a:defRPr/>
            </a:pPr>
            <a:r>
              <a:rPr kumimoji="0" lang="zh-CN" altLang="en-US" sz="1600" b="0" i="0" u="none" strike="noStrike" kern="1200" cap="none" spc="0" normalizeH="0" baseline="0" noProof="0" dirty="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拼布口金包</a:t>
            </a:r>
          </a:p>
        </p:txBody>
      </p:sp>
    </p:spTree>
    <p:extLst>
      <p:ext uri="{BB962C8B-B14F-4D97-AF65-F5344CB8AC3E}">
        <p14:creationId xmlns:p14="http://schemas.microsoft.com/office/powerpoint/2010/main" val="1044421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0" name="矩形 19"/>
          <p:cNvSpPr/>
          <p:nvPr/>
        </p:nvSpPr>
        <p:spPr bwMode="auto">
          <a:xfrm>
            <a:off x="2735250" y="1660429"/>
            <a:ext cx="6774510" cy="1446550"/>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tab pos="625475" algn="l"/>
              </a:tabLst>
              <a:defRPr/>
            </a:pPr>
            <a:r>
              <a:rPr kumimoji="0" lang="zh-CN" altLang="en-US" sz="8800" b="0" i="0" u="none" strike="noStrike" kern="100" cap="none" spc="0" normalizeH="0" baseline="0" noProof="0" dirty="0">
                <a:ln>
                  <a:noFill/>
                </a:ln>
                <a:solidFill>
                  <a:sysClr val="window" lastClr="FFFFFF"/>
                </a:solidFill>
                <a:effectLst/>
                <a:uLnTx/>
                <a:uFillTx/>
                <a:latin typeface="思源黑体" panose="020B0800000000000000" charset="-122"/>
                <a:ea typeface="思源黑体" panose="020B0800000000000000" charset="-122"/>
                <a:cs typeface="Times New Roman" panose="02020603050405020304" pitchFamily="18" charset="0"/>
              </a:rPr>
              <a:t>感 谢 观 看</a:t>
            </a:r>
          </a:p>
        </p:txBody>
      </p:sp>
      <p:sp>
        <p:nvSpPr>
          <p:cNvPr id="26" name="矩形 25"/>
          <p:cNvSpPr/>
          <p:nvPr/>
        </p:nvSpPr>
        <p:spPr>
          <a:xfrm>
            <a:off x="3482975" y="3106979"/>
            <a:ext cx="5240655" cy="369332"/>
          </a:xfrm>
          <a:prstGeom prst="rect">
            <a:avLst/>
          </a:prstGeom>
          <a:ln>
            <a:noFill/>
          </a:ln>
        </p:spPr>
        <p:txBody>
          <a:bodyPr wrap="square">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ysClr val="window" lastClr="FFFFFF"/>
                </a:solidFill>
                <a:effectLst/>
                <a:uLnTx/>
                <a:uFillTx/>
                <a:latin typeface="华文细黑" panose="02010600040101010101" charset="-122"/>
                <a:ea typeface="微软雅黑 Light" panose="020B0502040204020203" charset="-122"/>
                <a:cs typeface="+mn-ea"/>
              </a:rPr>
              <a:t>珙县苗族蜡染调查报告</a:t>
            </a:r>
          </a:p>
        </p:txBody>
      </p:sp>
      <p:sp>
        <p:nvSpPr>
          <p:cNvPr id="27" name="矩形 26"/>
          <p:cNvSpPr/>
          <p:nvPr/>
        </p:nvSpPr>
        <p:spPr>
          <a:xfrm>
            <a:off x="3482975" y="4553529"/>
            <a:ext cx="5441315" cy="41819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rPr>
              <a:t>指导老师：李婕</a:t>
            </a:r>
            <a:endParaRPr kumimoji="0" lang="en-US" altLang="zh-CN" sz="1600" b="0" i="0" u="none" strike="noStrike" kern="1200" cap="none" spc="0" normalizeH="0" baseline="0" noProof="0" dirty="0">
              <a:ln>
                <a:noFill/>
              </a:ln>
              <a:solidFill>
                <a:sysClr val="window" lastClr="FFFFFF"/>
              </a:solidFill>
              <a:effectLst/>
              <a:uLnTx/>
              <a:uFillTx/>
              <a:latin typeface="思源黑体 Light" panose="020B0300000000000000" charset="-122"/>
              <a:ea typeface="思源黑体 Light" panose="020B0300000000000000" charset="-122"/>
              <a:cs typeface="+mn-ea"/>
            </a:endParaRPr>
          </a:p>
        </p:txBody>
      </p:sp>
      <p:grpSp>
        <p:nvGrpSpPr>
          <p:cNvPr id="7" name="组合 6"/>
          <p:cNvGrpSpPr/>
          <p:nvPr/>
        </p:nvGrpSpPr>
        <p:grpSpPr>
          <a:xfrm>
            <a:off x="-325120" y="-43180"/>
            <a:ext cx="12822555" cy="6901180"/>
            <a:chOff x="-512" y="-68"/>
            <a:chExt cx="20193" cy="10868"/>
          </a:xfrm>
        </p:grpSpPr>
        <p:pic>
          <p:nvPicPr>
            <p:cNvPr id="24" name="图片 23"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V="1">
              <a:off x="-512" y="-68"/>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2" name="图片 1"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flipV="1">
              <a:off x="15338" y="-34"/>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3" name="图片 2"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flipH="1">
              <a:off x="15371"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pic>
          <p:nvPicPr>
            <p:cNvPr id="6" name="图片 5" descr="图片包含 游戏机, 食物, 画, 灯光&#10;&#10;描述已自动生成"/>
            <p:cNvPicPr>
              <a:picLocks noChangeAspect="1"/>
            </p:cNvPicPr>
            <p:nvPr/>
          </p:nvPicPr>
          <p:blipFill>
            <a:blip r:embed="rId4">
              <a:biLevel thresh="25000"/>
              <a:extLst>
                <a:ext uri="{28A0092B-C50C-407E-A947-70E740481C1C}">
                  <a14:useLocalDpi xmlns:a14="http://schemas.microsoft.com/office/drawing/2010/main" val="0"/>
                </a:ext>
              </a:extLst>
            </a:blip>
            <a:srcRect l="17255" t="20175" r="19631"/>
            <a:stretch>
              <a:fillRect/>
            </a:stretch>
          </p:blipFill>
          <p:spPr>
            <a:xfrm>
              <a:off x="-492" y="7100"/>
              <a:ext cx="4310" cy="3700"/>
            </a:xfrm>
            <a:custGeom>
              <a:avLst/>
              <a:gdLst>
                <a:gd name="connsiteX0" fmla="*/ 154792 w 1267874"/>
                <a:gd name="connsiteY0" fmla="*/ 2804 h 1111289"/>
                <a:gd name="connsiteX1" fmla="*/ 345292 w 1267874"/>
                <a:gd name="connsiteY1" fmla="*/ 275854 h 1111289"/>
                <a:gd name="connsiteX2" fmla="*/ 361167 w 1267874"/>
                <a:gd name="connsiteY2" fmla="*/ 571129 h 1111289"/>
                <a:gd name="connsiteX3" fmla="*/ 405617 w 1267874"/>
                <a:gd name="connsiteY3" fmla="*/ 733054 h 1111289"/>
                <a:gd name="connsiteX4" fmla="*/ 450067 w 1267874"/>
                <a:gd name="connsiteY4" fmla="*/ 825129 h 1111289"/>
                <a:gd name="connsiteX5" fmla="*/ 783442 w 1267874"/>
                <a:gd name="connsiteY5" fmla="*/ 828304 h 1111289"/>
                <a:gd name="connsiteX6" fmla="*/ 1250167 w 1267874"/>
                <a:gd name="connsiteY6" fmla="*/ 948954 h 1111289"/>
                <a:gd name="connsiteX7" fmla="*/ 1219921 w 1267874"/>
                <a:gd name="connsiteY7" fmla="*/ 1086698 h 1111289"/>
                <a:gd name="connsiteX8" fmla="*/ 1187093 w 1267874"/>
                <a:gd name="connsiteY8" fmla="*/ 1111289 h 1111289"/>
                <a:gd name="connsiteX9" fmla="*/ 35554 w 1267874"/>
                <a:gd name="connsiteY9" fmla="*/ 1111289 h 1111289"/>
                <a:gd name="connsiteX10" fmla="*/ 35482 w 1267874"/>
                <a:gd name="connsiteY10" fmla="*/ 1110433 h 1111289"/>
                <a:gd name="connsiteX11" fmla="*/ 24617 w 1267874"/>
                <a:gd name="connsiteY11" fmla="*/ 999754 h 1111289"/>
                <a:gd name="connsiteX12" fmla="*/ 11917 w 1267874"/>
                <a:gd name="connsiteY12" fmla="*/ 190129 h 1111289"/>
                <a:gd name="connsiteX13" fmla="*/ 154792 w 1267874"/>
                <a:gd name="connsiteY13" fmla="*/ 2804 h 11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7874" h="1111289">
                  <a:moveTo>
                    <a:pt x="154792" y="2804"/>
                  </a:moveTo>
                  <a:cubicBezTo>
                    <a:pt x="210355" y="17092"/>
                    <a:pt x="310896" y="181133"/>
                    <a:pt x="345292" y="275854"/>
                  </a:cubicBezTo>
                  <a:cubicBezTo>
                    <a:pt x="379688" y="370575"/>
                    <a:pt x="351113" y="494929"/>
                    <a:pt x="361167" y="571129"/>
                  </a:cubicBezTo>
                  <a:cubicBezTo>
                    <a:pt x="371221" y="647329"/>
                    <a:pt x="390800" y="690721"/>
                    <a:pt x="405617" y="733054"/>
                  </a:cubicBezTo>
                  <a:cubicBezTo>
                    <a:pt x="420434" y="775387"/>
                    <a:pt x="387096" y="809254"/>
                    <a:pt x="450067" y="825129"/>
                  </a:cubicBezTo>
                  <a:cubicBezTo>
                    <a:pt x="513038" y="841004"/>
                    <a:pt x="650092" y="807667"/>
                    <a:pt x="783442" y="828304"/>
                  </a:cubicBezTo>
                  <a:cubicBezTo>
                    <a:pt x="916792" y="848941"/>
                    <a:pt x="1202013" y="893392"/>
                    <a:pt x="1250167" y="948954"/>
                  </a:cubicBezTo>
                  <a:cubicBezTo>
                    <a:pt x="1280263" y="983680"/>
                    <a:pt x="1273153" y="1038251"/>
                    <a:pt x="1219921" y="1086698"/>
                  </a:cubicBezTo>
                  <a:lnTo>
                    <a:pt x="1187093" y="1111289"/>
                  </a:lnTo>
                  <a:lnTo>
                    <a:pt x="35554" y="1111289"/>
                  </a:lnTo>
                  <a:lnTo>
                    <a:pt x="35482" y="1110433"/>
                  </a:lnTo>
                  <a:cubicBezTo>
                    <a:pt x="33547" y="1080419"/>
                    <a:pt x="31496" y="1044072"/>
                    <a:pt x="24617" y="999754"/>
                  </a:cubicBezTo>
                  <a:cubicBezTo>
                    <a:pt x="-2900" y="822483"/>
                    <a:pt x="-7662" y="354700"/>
                    <a:pt x="11917" y="190129"/>
                  </a:cubicBezTo>
                  <a:cubicBezTo>
                    <a:pt x="31496" y="25558"/>
                    <a:pt x="99229" y="-11484"/>
                    <a:pt x="154792" y="2804"/>
                  </a:cubicBezTo>
                  <a:close/>
                </a:path>
              </a:pathLst>
            </a:custGeom>
          </p:spPr>
        </p:pic>
      </p:gr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53">
      <a:dk1>
        <a:sysClr val="windowText" lastClr="000000"/>
      </a:dk1>
      <a:lt1>
        <a:sysClr val="window" lastClr="FFFFFF"/>
      </a:lt1>
      <a:dk2>
        <a:srgbClr val="EEF2F5"/>
      </a:dk2>
      <a:lt2>
        <a:srgbClr val="E7E6E6"/>
      </a:lt2>
      <a:accent1>
        <a:srgbClr val="024879"/>
      </a:accent1>
      <a:accent2>
        <a:srgbClr val="E1BCB1"/>
      </a:accent2>
      <a:accent3>
        <a:srgbClr val="F2E3DE"/>
      </a:accent3>
      <a:accent4>
        <a:srgbClr val="C9DEF1"/>
      </a:accent4>
      <a:accent5>
        <a:srgbClr val="4472C4"/>
      </a:accent5>
      <a:accent6>
        <a:srgbClr val="70AD47"/>
      </a:accent6>
      <a:hlink>
        <a:srgbClr val="000000"/>
      </a:hlink>
      <a:folHlink>
        <a:srgbClr val="954F72"/>
      </a:folHlink>
    </a:clrScheme>
    <a:fontScheme name="汉仪大宋简">
      <a:majorFont>
        <a:latin typeface="华文细黑"/>
        <a:ea typeface="汉仪大宋简"/>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4201</Words>
  <Application>Microsoft Office PowerPoint</Application>
  <PresentationFormat>宽屏</PresentationFormat>
  <Paragraphs>249</Paragraphs>
  <Slides>48</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48</vt:i4>
      </vt:variant>
    </vt:vector>
  </HeadingPairs>
  <TitlesOfParts>
    <vt:vector size="59" baseType="lpstr">
      <vt:lpstr>方正钻石体 简</vt:lpstr>
      <vt:lpstr>汉仪全唐诗简</vt:lpstr>
      <vt:lpstr>华文细黑</vt:lpstr>
      <vt:lpstr>思源黑体</vt:lpstr>
      <vt:lpstr>思源黑体 Light</vt:lpstr>
      <vt:lpstr>微软雅黑 Light</vt:lpstr>
      <vt:lpstr>Arial</vt:lpstr>
      <vt:lpstr>Calibri Light</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长街</dc:creator>
  <cp:lastModifiedBy>长街</cp:lastModifiedBy>
  <cp:revision>230</cp:revision>
  <dcterms:created xsi:type="dcterms:W3CDTF">2019-06-19T02:08:00Z</dcterms:created>
  <dcterms:modified xsi:type="dcterms:W3CDTF">2021-06-16T10:55:16Z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